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104"/>
  </p:notesMasterIdLst>
  <p:sldIdLst>
    <p:sldId id="256" r:id="rId2"/>
    <p:sldId id="257" r:id="rId3"/>
    <p:sldId id="357" r:id="rId4"/>
    <p:sldId id="538" r:id="rId5"/>
    <p:sldId id="539" r:id="rId6"/>
    <p:sldId id="540" r:id="rId7"/>
    <p:sldId id="537" r:id="rId8"/>
    <p:sldId id="367" r:id="rId9"/>
    <p:sldId id="541" r:id="rId10"/>
    <p:sldId id="542" r:id="rId11"/>
    <p:sldId id="544" r:id="rId12"/>
    <p:sldId id="545" r:id="rId13"/>
    <p:sldId id="543" r:id="rId14"/>
    <p:sldId id="546" r:id="rId15"/>
    <p:sldId id="547" r:id="rId16"/>
    <p:sldId id="548" r:id="rId17"/>
    <p:sldId id="549" r:id="rId18"/>
    <p:sldId id="550" r:id="rId19"/>
    <p:sldId id="551" r:id="rId20"/>
    <p:sldId id="552" r:id="rId21"/>
    <p:sldId id="553" r:id="rId22"/>
    <p:sldId id="554" r:id="rId23"/>
    <p:sldId id="555" r:id="rId24"/>
    <p:sldId id="556" r:id="rId25"/>
    <p:sldId id="384" r:id="rId26"/>
    <p:sldId id="557" r:id="rId27"/>
    <p:sldId id="558" r:id="rId28"/>
    <p:sldId id="559" r:id="rId29"/>
    <p:sldId id="560" r:id="rId30"/>
    <p:sldId id="561" r:id="rId31"/>
    <p:sldId id="562" r:id="rId32"/>
    <p:sldId id="563" r:id="rId33"/>
    <p:sldId id="564" r:id="rId34"/>
    <p:sldId id="565" r:id="rId35"/>
    <p:sldId id="567" r:id="rId36"/>
    <p:sldId id="568" r:id="rId37"/>
    <p:sldId id="569" r:id="rId38"/>
    <p:sldId id="571" r:id="rId39"/>
    <p:sldId id="570" r:id="rId40"/>
    <p:sldId id="572" r:id="rId41"/>
    <p:sldId id="573" r:id="rId42"/>
    <p:sldId id="576" r:id="rId43"/>
    <p:sldId id="574" r:id="rId44"/>
    <p:sldId id="575" r:id="rId45"/>
    <p:sldId id="577" r:id="rId46"/>
    <p:sldId id="578" r:id="rId47"/>
    <p:sldId id="579" r:id="rId48"/>
    <p:sldId id="566" r:id="rId49"/>
    <p:sldId id="586" r:id="rId50"/>
    <p:sldId id="580" r:id="rId51"/>
    <p:sldId id="581" r:id="rId52"/>
    <p:sldId id="582" r:id="rId53"/>
    <p:sldId id="583" r:id="rId54"/>
    <p:sldId id="584" r:id="rId55"/>
    <p:sldId id="585" r:id="rId56"/>
    <p:sldId id="587" r:id="rId57"/>
    <p:sldId id="590" r:id="rId58"/>
    <p:sldId id="591" r:id="rId59"/>
    <p:sldId id="588" r:id="rId60"/>
    <p:sldId id="589" r:id="rId61"/>
    <p:sldId id="592" r:id="rId62"/>
    <p:sldId id="593" r:id="rId63"/>
    <p:sldId id="594" r:id="rId64"/>
    <p:sldId id="595" r:id="rId65"/>
    <p:sldId id="596" r:id="rId66"/>
    <p:sldId id="597" r:id="rId67"/>
    <p:sldId id="598" r:id="rId68"/>
    <p:sldId id="628" r:id="rId69"/>
    <p:sldId id="600" r:id="rId70"/>
    <p:sldId id="599" r:id="rId71"/>
    <p:sldId id="601" r:id="rId72"/>
    <p:sldId id="626" r:id="rId73"/>
    <p:sldId id="629" r:id="rId74"/>
    <p:sldId id="536" r:id="rId75"/>
    <p:sldId id="602" r:id="rId76"/>
    <p:sldId id="603" r:id="rId77"/>
    <p:sldId id="604" r:id="rId78"/>
    <p:sldId id="605" r:id="rId79"/>
    <p:sldId id="606" r:id="rId80"/>
    <p:sldId id="607" r:id="rId81"/>
    <p:sldId id="608" r:id="rId82"/>
    <p:sldId id="404" r:id="rId83"/>
    <p:sldId id="609" r:id="rId84"/>
    <p:sldId id="610" r:id="rId85"/>
    <p:sldId id="611" r:id="rId86"/>
    <p:sldId id="612" r:id="rId87"/>
    <p:sldId id="613" r:id="rId88"/>
    <p:sldId id="614" r:id="rId89"/>
    <p:sldId id="615" r:id="rId90"/>
    <p:sldId id="616" r:id="rId91"/>
    <p:sldId id="627" r:id="rId92"/>
    <p:sldId id="630" r:id="rId93"/>
    <p:sldId id="422" r:id="rId94"/>
    <p:sldId id="617" r:id="rId95"/>
    <p:sldId id="618" r:id="rId96"/>
    <p:sldId id="619" r:id="rId97"/>
    <p:sldId id="620" r:id="rId98"/>
    <p:sldId id="621" r:id="rId99"/>
    <p:sldId id="622" r:id="rId100"/>
    <p:sldId id="623" r:id="rId101"/>
    <p:sldId id="624" r:id="rId102"/>
    <p:sldId id="440" r:id="rId103"/>
  </p:sldIdLst>
  <p:sldSz cx="12192000" cy="6858000"/>
  <p:notesSz cx="6648450" cy="97821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189C332-5D43-4A60-A3F4-80866F5E9B56}">
          <p14:sldIdLst>
            <p14:sldId id="256"/>
            <p14:sldId id="257"/>
          </p14:sldIdLst>
        </p14:section>
        <p14:section name="线性表的基本概念" id="{D23FD877-47E3-4561-A0B9-21DFE45B40FF}">
          <p14:sldIdLst>
            <p14:sldId id="357"/>
            <p14:sldId id="538"/>
            <p14:sldId id="539"/>
            <p14:sldId id="540"/>
            <p14:sldId id="537"/>
          </p14:sldIdLst>
        </p14:section>
        <p14:section name="顺序表" id="{5758271F-E5C1-44CF-AA38-3E519AEE3AA1}">
          <p14:sldIdLst>
            <p14:sldId id="367"/>
            <p14:sldId id="541"/>
            <p14:sldId id="542"/>
            <p14:sldId id="544"/>
            <p14:sldId id="545"/>
            <p14:sldId id="543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</p14:sldIdLst>
        </p14:section>
        <p14:section name="单链表" id="{192923B8-86CB-4328-A890-E6340C477F97}">
          <p14:sldIdLst>
            <p14:sldId id="384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7"/>
            <p14:sldId id="568"/>
            <p14:sldId id="569"/>
            <p14:sldId id="571"/>
            <p14:sldId id="570"/>
            <p14:sldId id="572"/>
            <p14:sldId id="573"/>
            <p14:sldId id="576"/>
            <p14:sldId id="574"/>
            <p14:sldId id="575"/>
            <p14:sldId id="577"/>
            <p14:sldId id="578"/>
            <p14:sldId id="579"/>
            <p14:sldId id="566"/>
            <p14:sldId id="586"/>
            <p14:sldId id="580"/>
            <p14:sldId id="581"/>
            <p14:sldId id="582"/>
            <p14:sldId id="583"/>
            <p14:sldId id="584"/>
            <p14:sldId id="585"/>
            <p14:sldId id="587"/>
            <p14:sldId id="590"/>
            <p14:sldId id="591"/>
            <p14:sldId id="588"/>
            <p14:sldId id="589"/>
            <p14:sldId id="592"/>
            <p14:sldId id="593"/>
            <p14:sldId id="594"/>
            <p14:sldId id="595"/>
            <p14:sldId id="596"/>
            <p14:sldId id="597"/>
            <p14:sldId id="598"/>
            <p14:sldId id="628"/>
            <p14:sldId id="600"/>
            <p14:sldId id="599"/>
            <p14:sldId id="601"/>
            <p14:sldId id="626"/>
            <p14:sldId id="629"/>
          </p14:sldIdLst>
        </p14:section>
        <p14:section name="双向链表" id="{B0FBEB4E-68D2-4118-B724-45EA05B19BC6}">
          <p14:sldIdLst>
            <p14:sldId id="536"/>
            <p14:sldId id="602"/>
            <p14:sldId id="603"/>
            <p14:sldId id="604"/>
            <p14:sldId id="605"/>
            <p14:sldId id="606"/>
            <p14:sldId id="607"/>
            <p14:sldId id="608"/>
          </p14:sldIdLst>
        </p14:section>
        <p14:section name="循环链表" id="{665F3F95-5EA7-4AF5-BA73-0135B0802043}">
          <p14:sldIdLst>
            <p14:sldId id="404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27"/>
            <p14:sldId id="630"/>
          </p14:sldIdLst>
        </p14:section>
        <p14:section name="静态链表" id="{4CF6FF2E-4D67-4928-A727-02CC12708D5E}">
          <p14:sldIdLst>
            <p14:sldId id="422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1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FF00"/>
    <a:srgbClr val="030305"/>
    <a:srgbClr val="EA2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1834" autoAdjust="0"/>
  </p:normalViewPr>
  <p:slideViewPr>
    <p:cSldViewPr>
      <p:cViewPr>
        <p:scale>
          <a:sx n="70" d="100"/>
          <a:sy n="70" d="100"/>
        </p:scale>
        <p:origin x="139" y="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2628"/>
    </p:cViewPr>
  </p:sorterViewPr>
  <p:notesViewPr>
    <p:cSldViewPr>
      <p:cViewPr varScale="1">
        <p:scale>
          <a:sx n="78" d="100"/>
          <a:sy n="78" d="100"/>
        </p:scale>
        <p:origin x="3440" y="56"/>
      </p:cViewPr>
      <p:guideLst>
        <p:guide orient="horz" pos="3081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088" y="733425"/>
            <a:ext cx="6519862" cy="3668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6613"/>
            <a:ext cx="4876800" cy="440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293225"/>
            <a:ext cx="288131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 smtClean="0">
                <a:latin typeface="Tahoma" pitchFamily="34" charset="0"/>
              </a:defRPr>
            </a:lvl1pPr>
          </a:lstStyle>
          <a:p>
            <a:pPr>
              <a:defRPr/>
            </a:pPr>
            <a:fld id="{44192EF7-8FAB-4DBB-ABF4-5586931266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88667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A3A8806F-00E4-4B0F-8129-1EF3D61F8955}" type="slidenum">
              <a:rPr lang="en-US" altLang="zh-CN">
                <a:latin typeface="Tahoma" pitchFamily="34" charset="0"/>
              </a:rPr>
              <a:pPr/>
              <a:t>1</a:t>
            </a:fld>
            <a:endParaRPr lang="en-US" altLang="zh-CN">
              <a:latin typeface="Tahoma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088" y="733425"/>
            <a:ext cx="6519862" cy="3668713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91342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大家也可以考虑下不带头结点的情况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539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情况</a:t>
            </a:r>
            <a:r>
              <a:rPr lang="en-US" altLang="zh-CN" dirty="0"/>
              <a:t>1</a:t>
            </a:r>
            <a:r>
              <a:rPr lang="zh-CN" altLang="en-US" dirty="0"/>
              <a:t>，插表头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1466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颠倒了会怎么样呢？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1025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情况</a:t>
            </a:r>
            <a:r>
              <a:rPr lang="en-US" altLang="zh-CN" dirty="0"/>
              <a:t>2</a:t>
            </a:r>
            <a:r>
              <a:rPr lang="zh-CN" altLang="en-US" dirty="0"/>
              <a:t>，插当中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3440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情况</a:t>
            </a:r>
            <a:r>
              <a:rPr lang="en-US" altLang="zh-CN" dirty="0"/>
              <a:t>3</a:t>
            </a:r>
            <a:r>
              <a:rPr lang="zh-CN" altLang="en-US" dirty="0"/>
              <a:t>，插表尾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2886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情况</a:t>
            </a:r>
            <a:r>
              <a:rPr lang="en-US" altLang="zh-CN" dirty="0"/>
              <a:t>4</a:t>
            </a:r>
            <a:r>
              <a:rPr lang="zh-CN" altLang="en-US" dirty="0"/>
              <a:t>，不存在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7391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不带头结点留作课后思考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7609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偷天换日的做法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1178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万一</a:t>
            </a:r>
            <a:r>
              <a:rPr lang="en-US" altLang="zh-CN" dirty="0"/>
              <a:t>p</a:t>
            </a:r>
            <a:r>
              <a:rPr lang="zh-CN" altLang="en-US" dirty="0"/>
              <a:t>是最后一个结点就踢上铁板了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4021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真题，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5312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26542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2009</a:t>
            </a:r>
            <a:r>
              <a:rPr lang="zh-CN" altLang="en-US" dirty="0"/>
              <a:t>年真题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2019</a:t>
            </a:r>
            <a:r>
              <a:rPr lang="zh-CN" altLang="en-US" dirty="0"/>
              <a:t>年真题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3505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真题，</a:t>
            </a:r>
            <a:r>
              <a:rPr lang="en-US" altLang="zh-CN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91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3029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9309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93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9190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96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7956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答案：否，不是有限序列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393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9272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5088" y="733425"/>
            <a:ext cx="6519862" cy="36687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569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初始化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1826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不带表尾指针的尾插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4401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可以考虑加个尾指针，这个是基本操作函数抽象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4089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加上尾指针后的模拟操作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192EF7-8FAB-4DBB-ABF4-5586931266FD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564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6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" name="Arc 66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831555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1320800" y="1752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831556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309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" name="Rectangle 7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E8257D-4324-4B54-84F1-9DF7643E6C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449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954A3-4CD6-4380-9755-D58C5B8234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0168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13800" y="304800"/>
            <a:ext cx="2667000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304800"/>
            <a:ext cx="779780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51B09-66EC-45E5-AE1C-5A8D558185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965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46223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E908A-4C76-459A-A336-37A616541A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6927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131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9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F5805-154D-4E02-8BA6-8EF81656EB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27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8223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D377F-8464-43C9-A800-6DC803F35E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927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B7E49-A5DE-4565-B108-DFEFBDF55E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2305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7114117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9E671-B5A5-44DF-9119-2707DFA0BA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6718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1032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9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70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1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2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3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4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5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6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7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8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9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0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1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2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3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4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5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6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7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8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89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0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91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40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41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2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3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4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5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6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7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8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49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0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1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2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3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4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5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6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7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8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59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0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1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2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3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4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5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6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7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8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69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03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5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6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8" name="Arc 62"/>
              <p:cNvSpPr>
                <a:spLocks/>
              </p:cNvSpPr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T0" fmla="*/ 117 w 43195"/>
                  <a:gd name="T1" fmla="*/ 0 h 43200"/>
                  <a:gd name="T2" fmla="*/ 0 w 43195"/>
                  <a:gd name="T3" fmla="*/ 122 h 43200"/>
                  <a:gd name="T4" fmla="*/ 119 w 43195"/>
                  <a:gd name="T5" fmla="*/ 12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3048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9050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30529" name="Rectangle 6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smtClean="0">
                <a:latin typeface="+mn-lt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8" name="页脚占位符 3"/>
          <p:cNvSpPr txBox="1">
            <a:spLocks/>
          </p:cNvSpPr>
          <p:nvPr userDrawn="1"/>
        </p:nvSpPr>
        <p:spPr bwMode="auto">
          <a:xfrm>
            <a:off x="4461835" y="6240257"/>
            <a:ext cx="701896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 dirty="0" smtClean="0">
                <a:solidFill>
                  <a:schemeClr val="tx1"/>
                </a:solidFill>
                <a:latin typeface="+mn-lt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/>
              <a:t>复旦大学软件学院</a:t>
            </a:r>
            <a:r>
              <a:rPr lang="en-US" altLang="zh-CN" sz="1400" dirty="0"/>
              <a:t>2025</a:t>
            </a:r>
            <a:r>
              <a:rPr lang="zh-CN" altLang="en-US" sz="1400" dirty="0"/>
              <a:t>秋 </a:t>
            </a:r>
            <a:r>
              <a:rPr lang="en-US" altLang="zh-CN" sz="1400" dirty="0"/>
              <a:t>Data Structure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Ø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w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z="4000" dirty="0"/>
              <a:t>Data Structure</a:t>
            </a:r>
          </a:p>
        </p:txBody>
      </p:sp>
      <p:sp>
        <p:nvSpPr>
          <p:cNvPr id="30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zh-CN" dirty="0"/>
          </a:p>
          <a:p>
            <a:pPr eaLnBrk="1" hangingPunct="1"/>
            <a:r>
              <a:rPr lang="zh-CN" altLang="en-US" sz="3600" dirty="0">
                <a:ea typeface="华文行楷" pitchFamily="2" charset="-122"/>
              </a:rPr>
              <a:t>复旦大学软件学院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顺序表的静态分配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3732" y="1052736"/>
            <a:ext cx="9965147" cy="54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434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静态链表的插入删除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4842" y="1447800"/>
            <a:ext cx="964871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326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66"/>
                </a:solidFill>
              </a:rPr>
              <a:t>静态链表小结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7119" y="1412776"/>
            <a:ext cx="9684162" cy="509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942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Q &amp; 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7938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顺序表的静态分配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5559" y="1268760"/>
            <a:ext cx="10187282" cy="538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06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顺序表的静态分配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488" y="1299501"/>
            <a:ext cx="9623424" cy="532579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17DAF61-207C-428B-9030-3F6B74EF78EC}"/>
              </a:ext>
            </a:extLst>
          </p:cNvPr>
          <p:cNvSpPr/>
          <p:nvPr/>
        </p:nvSpPr>
        <p:spPr>
          <a:xfrm>
            <a:off x="119336" y="6150114"/>
            <a:ext cx="4608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rgbClr val="00B050"/>
                </a:solidFill>
              </a:rPr>
              <a:t>i</a:t>
            </a:r>
            <a:r>
              <a:rPr lang="en-US" altLang="zh-CN" sz="2000" dirty="0">
                <a:solidFill>
                  <a:srgbClr val="00B050"/>
                </a:solidFill>
              </a:rPr>
              <a:t> &gt;= </a:t>
            </a:r>
            <a:r>
              <a:rPr lang="en-US" altLang="zh-CN" sz="2000" dirty="0" err="1">
                <a:solidFill>
                  <a:srgbClr val="00B050"/>
                </a:solidFill>
              </a:rPr>
              <a:t>L.length</a:t>
            </a:r>
            <a:r>
              <a:rPr lang="en-US" altLang="zh-CN" sz="2000" dirty="0">
                <a:solidFill>
                  <a:srgbClr val="00B050"/>
                </a:solidFill>
              </a:rPr>
              <a:t> </a:t>
            </a:r>
            <a:r>
              <a:rPr lang="zh-CN" altLang="en-US" sz="2000" dirty="0">
                <a:solidFill>
                  <a:srgbClr val="00B050"/>
                </a:solidFill>
              </a:rPr>
              <a:t>的部分根本不属于顺序表的有效数据，访问的是未定义内容。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F73F98-B478-46EF-A972-11A1AAF1317B}"/>
              </a:ext>
            </a:extLst>
          </p:cNvPr>
          <p:cNvSpPr/>
          <p:nvPr/>
        </p:nvSpPr>
        <p:spPr>
          <a:xfrm>
            <a:off x="6456040" y="336115"/>
            <a:ext cx="51833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B050"/>
                </a:solidFill>
              </a:rPr>
              <a:t>顺序表的正确性不依赖 </a:t>
            </a:r>
            <a:r>
              <a:rPr lang="en-US" altLang="zh-CN" sz="2000" dirty="0">
                <a:solidFill>
                  <a:srgbClr val="00B050"/>
                </a:solidFill>
              </a:rPr>
              <a:t>data </a:t>
            </a:r>
            <a:r>
              <a:rPr lang="zh-CN" altLang="en-US" sz="2000" dirty="0">
                <a:solidFill>
                  <a:srgbClr val="00B050"/>
                </a:solidFill>
              </a:rPr>
              <a:t>是否被清零，因为是否“有效”由 </a:t>
            </a:r>
            <a:r>
              <a:rPr lang="en-US" altLang="zh-CN" sz="2000" dirty="0">
                <a:solidFill>
                  <a:srgbClr val="00B050"/>
                </a:solidFill>
              </a:rPr>
              <a:t>length </a:t>
            </a:r>
            <a:r>
              <a:rPr lang="zh-CN" altLang="en-US" sz="2000" dirty="0">
                <a:solidFill>
                  <a:srgbClr val="00B050"/>
                </a:solidFill>
              </a:rPr>
              <a:t>决定。</a:t>
            </a:r>
            <a:endParaRPr lang="en-US" altLang="zh-CN" sz="20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B050"/>
                </a:solidFill>
              </a:rPr>
              <a:t>初始化顺序表时，</a:t>
            </a:r>
            <a:r>
              <a:rPr lang="en-US" altLang="zh-CN" sz="2000" dirty="0">
                <a:solidFill>
                  <a:srgbClr val="00B050"/>
                </a:solidFill>
              </a:rPr>
              <a:t>data </a:t>
            </a:r>
            <a:r>
              <a:rPr lang="zh-CN" altLang="en-US" sz="2000" dirty="0">
                <a:solidFill>
                  <a:srgbClr val="00B050"/>
                </a:solidFill>
              </a:rPr>
              <a:t>数组中的元素值</a:t>
            </a:r>
            <a:r>
              <a:rPr lang="zh-CN" altLang="en-US" sz="2000" b="1" dirty="0">
                <a:solidFill>
                  <a:srgbClr val="00B050"/>
                </a:solidFill>
              </a:rPr>
              <a:t>不一定</a:t>
            </a:r>
            <a:r>
              <a:rPr lang="zh-CN" altLang="en-US" sz="2000" dirty="0">
                <a:solidFill>
                  <a:srgbClr val="00B050"/>
                </a:solidFill>
              </a:rPr>
              <a:t>均为 </a:t>
            </a:r>
            <a:r>
              <a:rPr lang="en-US" altLang="zh-CN" sz="2000" dirty="0">
                <a:solidFill>
                  <a:srgbClr val="00B050"/>
                </a:solidFill>
              </a:rPr>
              <a:t>0</a:t>
            </a:r>
            <a:r>
              <a:rPr lang="zh-CN" altLang="en-US" sz="2000" dirty="0">
                <a:solidFill>
                  <a:srgbClr val="00B050"/>
                </a:solidFill>
              </a:rPr>
              <a:t>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7A68C9-39A1-41DA-B3B5-ABC39DE79C6D}"/>
              </a:ext>
            </a:extLst>
          </p:cNvPr>
          <p:cNvSpPr/>
          <p:nvPr/>
        </p:nvSpPr>
        <p:spPr>
          <a:xfrm>
            <a:off x="10570706" y="580168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</a:rPr>
              <a:t>不能省略！</a:t>
            </a:r>
          </a:p>
        </p:txBody>
      </p:sp>
    </p:spTree>
    <p:extLst>
      <p:ext uri="{BB962C8B-B14F-4D97-AF65-F5344CB8AC3E}">
        <p14:creationId xmlns:p14="http://schemas.microsoft.com/office/powerpoint/2010/main" val="3694760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顺序表的动态分配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0688" y="1124744"/>
            <a:ext cx="10020512" cy="545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6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顺序表的动态分配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1618" y="1484784"/>
            <a:ext cx="8995164" cy="4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92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顺序表的特点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随机访问，按位查找时可以在 </a:t>
            </a:r>
            <a:r>
              <a:rPr lang="en-US" altLang="zh-CN" dirty="0"/>
              <a:t>O(1) </a:t>
            </a:r>
            <a:r>
              <a:rPr lang="zh-CN" altLang="en-US" dirty="0"/>
              <a:t>时间内找到第</a:t>
            </a:r>
            <a:r>
              <a:rPr lang="en-US" altLang="zh-CN" dirty="0" err="1"/>
              <a:t>i</a:t>
            </a:r>
            <a:r>
              <a:rPr lang="zh-CN" altLang="en-US" dirty="0"/>
              <a:t>个元素</a:t>
            </a:r>
            <a:endParaRPr lang="en-US" altLang="zh-CN" dirty="0"/>
          </a:p>
          <a:p>
            <a:r>
              <a:rPr lang="zh-CN" altLang="en-US" dirty="0"/>
              <a:t>存储密度高，每个节点只存储数据元素</a:t>
            </a:r>
            <a:endParaRPr lang="en-US" altLang="zh-CN" dirty="0"/>
          </a:p>
          <a:p>
            <a:r>
              <a:rPr lang="zh-CN" altLang="en-US" dirty="0"/>
              <a:t>拓展容量不方便（即便采用动态分配的方式实现，拓展长度的时间复杂度也比较高）</a:t>
            </a:r>
          </a:p>
          <a:p>
            <a:r>
              <a:rPr lang="zh-CN" altLang="en-US" dirty="0"/>
              <a:t>插入、删除操作不方便，需要移动大量元素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83924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顺序表的插入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1864" y="599589"/>
            <a:ext cx="6264696" cy="27804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572" y="3704477"/>
            <a:ext cx="10760882" cy="255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57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顺序表的删除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0640" y="876300"/>
            <a:ext cx="6418560" cy="23757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2932" y="3707216"/>
            <a:ext cx="11431740" cy="266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60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顺序表的查找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GetElem</a:t>
            </a:r>
            <a:r>
              <a:rPr lang="en-US" altLang="zh-CN" dirty="0"/>
              <a:t>(</a:t>
            </a:r>
            <a:r>
              <a:rPr lang="en-US" altLang="zh-CN" dirty="0" err="1"/>
              <a:t>L,i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r>
              <a:rPr lang="zh-CN" altLang="en-US" b="1" dirty="0">
                <a:solidFill>
                  <a:srgbClr val="FF0000"/>
                </a:solidFill>
              </a:rPr>
              <a:t>按位查找</a:t>
            </a:r>
            <a:r>
              <a:rPr lang="zh-CN" altLang="en-US" dirty="0"/>
              <a:t>操作，获取表</a:t>
            </a:r>
            <a:r>
              <a:rPr lang="en-US" altLang="zh-CN" dirty="0"/>
              <a:t>L</a:t>
            </a:r>
            <a:r>
              <a:rPr lang="zh-CN" altLang="en-US" dirty="0"/>
              <a:t>中第</a:t>
            </a:r>
            <a:r>
              <a:rPr lang="en-US" altLang="zh-CN" dirty="0" err="1"/>
              <a:t>i</a:t>
            </a:r>
            <a:r>
              <a:rPr lang="zh-CN" altLang="en-US" dirty="0"/>
              <a:t>个位置的元素的值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5480" y="2852936"/>
            <a:ext cx="1021875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13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顺序表的查找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7600" y="1628800"/>
            <a:ext cx="10363200" cy="4391000"/>
          </a:xfrm>
        </p:spPr>
        <p:txBody>
          <a:bodyPr/>
          <a:lstStyle/>
          <a:p>
            <a:r>
              <a:rPr lang="en-US" altLang="zh-CN" sz="2400" dirty="0" err="1"/>
              <a:t>LocateElem</a:t>
            </a:r>
            <a:r>
              <a:rPr lang="en-US" altLang="zh-CN" sz="2400" dirty="0"/>
              <a:t>(</a:t>
            </a:r>
            <a:r>
              <a:rPr lang="en-US" altLang="zh-CN" sz="2400" dirty="0" err="1"/>
              <a:t>L,e</a:t>
            </a:r>
            <a:r>
              <a:rPr lang="en-US" altLang="zh-CN" sz="2400" dirty="0"/>
              <a:t>)</a:t>
            </a:r>
            <a:r>
              <a:rPr lang="zh-CN" altLang="en-US" sz="2400" dirty="0"/>
              <a:t>：</a:t>
            </a:r>
            <a:r>
              <a:rPr lang="zh-CN" altLang="en-US" sz="2400" b="1" dirty="0">
                <a:solidFill>
                  <a:srgbClr val="FF0000"/>
                </a:solidFill>
              </a:rPr>
              <a:t>按值查找</a:t>
            </a:r>
            <a:r>
              <a:rPr lang="zh-CN" altLang="en-US" sz="2400" dirty="0"/>
              <a:t>操作，在表</a:t>
            </a:r>
            <a:r>
              <a:rPr lang="en-US" altLang="zh-CN" sz="2400" dirty="0"/>
              <a:t>L</a:t>
            </a:r>
            <a:r>
              <a:rPr lang="zh-CN" altLang="en-US" sz="2400" dirty="0"/>
              <a:t>中查找具有给定关键字值的元素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6066" y="2060848"/>
            <a:ext cx="8115622" cy="19068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1359" y="3861048"/>
            <a:ext cx="10565036" cy="275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4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Lecture 3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线性表</a:t>
            </a:r>
          </a:p>
        </p:txBody>
      </p:sp>
    </p:spTree>
    <p:extLst>
      <p:ext uri="{BB962C8B-B14F-4D97-AF65-F5344CB8AC3E}">
        <p14:creationId xmlns:p14="http://schemas.microsoft.com/office/powerpoint/2010/main" val="1829590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顺序表小结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039" y="1447800"/>
            <a:ext cx="1087032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89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顺序表小结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7488" y="116632"/>
            <a:ext cx="10910778" cy="662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71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顺序表小结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8699" y="1988840"/>
            <a:ext cx="11221002" cy="394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19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1</a:t>
            </a:r>
            <a:r>
              <a:rPr lang="zh-CN" altLang="en-US" dirty="0"/>
              <a:t>：用线性表的顺序存储结构来描述一个城市的设计和规划是否合适？为什么？</a:t>
            </a:r>
          </a:p>
          <a:p>
            <a:pPr lvl="1"/>
            <a:r>
              <a:rPr lang="zh-CN" altLang="en-US" dirty="0"/>
              <a:t>不合适。因为一个城市的设计和规划涉及非常多的项目，比较复杂，需要经常改动、扩充和删除各种信息，这样才适应不断发展的需要，所以顺序表不能很好地适应其需要。</a:t>
            </a:r>
          </a:p>
          <a:p>
            <a:endParaRPr lang="zh-CN" altLang="en-US" dirty="0"/>
          </a:p>
          <a:p>
            <a:r>
              <a:rPr lang="zh-CN" altLang="en-US" dirty="0"/>
              <a:t>例</a:t>
            </a:r>
            <a:r>
              <a:rPr lang="en-US" altLang="zh-CN" dirty="0"/>
              <a:t>2</a:t>
            </a:r>
            <a:r>
              <a:rPr lang="zh-CN" altLang="en-US" dirty="0"/>
              <a:t>：在包含</a:t>
            </a:r>
            <a:r>
              <a:rPr lang="en-US" altLang="zh-CN" dirty="0"/>
              <a:t>n</a:t>
            </a:r>
            <a:r>
              <a:rPr lang="zh-CN" altLang="en-US" dirty="0"/>
              <a:t>个元素的顺序表中删除一个元素，需要平均移动 </a:t>
            </a:r>
            <a:r>
              <a:rPr lang="en-US" altLang="zh-CN" u="sng" dirty="0">
                <a:solidFill>
                  <a:srgbClr val="FF0000"/>
                </a:solidFill>
              </a:rPr>
              <a:t>(n-1)/2 </a:t>
            </a:r>
            <a:r>
              <a:rPr lang="zh-CN" altLang="en-US" dirty="0"/>
              <a:t>个元素，其中具体移动的元素个数与</a:t>
            </a:r>
            <a:r>
              <a:rPr lang="zh-CN" altLang="en-US" u="sng" dirty="0">
                <a:solidFill>
                  <a:srgbClr val="FF0000"/>
                </a:solidFill>
              </a:rPr>
              <a:t>具体删除位置</a:t>
            </a:r>
            <a:r>
              <a:rPr lang="zh-CN" altLang="en-US" dirty="0"/>
              <a:t>有关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3496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3</a:t>
            </a:r>
            <a:r>
              <a:rPr lang="zh-CN" altLang="en-US" dirty="0"/>
              <a:t>：线性表的顺序存储结构具有三个弱点：其一，在作插入或删除操作时，需移动大量元素；其二，由于难以估计，必须预先分配较大的空间，往往使存储空间不能得到充分利用；其三，表的容量难以扩充。线性表的链式存储结构是否一定都能够克服上述三个弱点？试讨论之。</a:t>
            </a:r>
          </a:p>
          <a:p>
            <a:pPr lvl="1"/>
            <a:r>
              <a:rPr lang="zh-CN" altLang="en-US" dirty="0"/>
              <a:t>不一定。由于链式存储需要额外的空间来存储指针，所以要比顺序存储多占用空间。在空间允许的情况下，链式存储结构可以克服顺序存储结构的弱点，但空间不允许时，链式存储结构会出现新问题。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3744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III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单链表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44919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链接方式存储的线性表叫做</a:t>
            </a:r>
            <a:r>
              <a:rPr lang="zh-CN" altLang="en-US" b="1" dirty="0">
                <a:solidFill>
                  <a:srgbClr val="FF0000"/>
                </a:solidFill>
              </a:rPr>
              <a:t>链表</a:t>
            </a:r>
            <a:r>
              <a:rPr lang="zh-CN" altLang="en-US" dirty="0"/>
              <a:t>（</a:t>
            </a:r>
            <a:r>
              <a:rPr lang="en-US" altLang="zh-CN" dirty="0"/>
              <a:t>Linked List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单链表是最简单的链表，每个存储结点（</a:t>
            </a:r>
            <a:r>
              <a:rPr lang="en-US" altLang="zh-CN" dirty="0"/>
              <a:t>node</a:t>
            </a:r>
            <a:r>
              <a:rPr lang="zh-CN" altLang="en-US" dirty="0"/>
              <a:t>）包含两个部分（域，</a:t>
            </a:r>
            <a:r>
              <a:rPr lang="en-US" altLang="zh-CN" dirty="0"/>
              <a:t>field</a:t>
            </a:r>
            <a:r>
              <a:rPr lang="zh-CN" altLang="en-US" dirty="0"/>
              <a:t>），分别是数据域和指针域</a:t>
            </a:r>
            <a:r>
              <a:rPr lang="en-US" altLang="zh-CN" dirty="0"/>
              <a:t>/</a:t>
            </a:r>
            <a:r>
              <a:rPr lang="zh-CN" altLang="en-US" dirty="0"/>
              <a:t>链域</a:t>
            </a:r>
            <a:endParaRPr lang="en-US" altLang="zh-CN" dirty="0"/>
          </a:p>
          <a:p>
            <a:pPr lvl="1"/>
            <a:r>
              <a:rPr lang="zh-CN" altLang="en-US" dirty="0"/>
              <a:t>有</a:t>
            </a:r>
            <a:r>
              <a:rPr lang="en-US" altLang="zh-CN" dirty="0"/>
              <a:t>4</a:t>
            </a:r>
            <a:r>
              <a:rPr lang="zh-CN" altLang="en-US" dirty="0"/>
              <a:t>种定义方式：复合类、嵌套类、继承方式、</a:t>
            </a:r>
            <a:r>
              <a:rPr lang="en-US" altLang="zh-CN" dirty="0" err="1"/>
              <a:t>struct</a:t>
            </a:r>
            <a:r>
              <a:rPr lang="zh-CN" altLang="en-US" dirty="0"/>
              <a:t>结构定义方式</a:t>
            </a:r>
            <a:endParaRPr lang="en-US" altLang="zh-CN" dirty="0"/>
          </a:p>
          <a:p>
            <a:pPr lvl="1"/>
            <a:r>
              <a:rPr lang="zh-CN" altLang="en-US" dirty="0"/>
              <a:t>有</a:t>
            </a:r>
            <a:r>
              <a:rPr lang="en-US" altLang="zh-CN" dirty="0"/>
              <a:t>2</a:t>
            </a:r>
            <a:r>
              <a:rPr lang="zh-CN" altLang="en-US" dirty="0"/>
              <a:t>类实现方式：不带头结点、带头结点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79975" y="4422344"/>
            <a:ext cx="6439991" cy="14948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784" y="4422344"/>
            <a:ext cx="5836192" cy="159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73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1008" y="1556792"/>
            <a:ext cx="10056384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05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单链表的定义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3470" y="1447800"/>
            <a:ext cx="935146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7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2003" y="1447800"/>
            <a:ext cx="9504945" cy="492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16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线性表的基本概念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8105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1213" y="1556792"/>
            <a:ext cx="8915974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83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不带头结点的单链表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4070" y="1447800"/>
            <a:ext cx="947026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53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带头结点的单链表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8511" y="1447800"/>
            <a:ext cx="930137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68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两者对比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4757" y="1484784"/>
            <a:ext cx="9768886" cy="4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48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单链表的定义小结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5480" y="1192325"/>
            <a:ext cx="9958970" cy="528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64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创建：尾插法、头插法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查找：按位查找、按值查找、求链长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插入：按位插入、指定节点后插、指定节点前插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删除：按位删除、指定节点删除</a:t>
            </a:r>
          </a:p>
        </p:txBody>
      </p:sp>
    </p:spTree>
    <p:extLst>
      <p:ext uri="{BB962C8B-B14F-4D97-AF65-F5344CB8AC3E}">
        <p14:creationId xmlns:p14="http://schemas.microsoft.com/office/powerpoint/2010/main" val="2556515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单链表的创建</a:t>
            </a:r>
            <a:r>
              <a:rPr lang="en-US" altLang="zh-CN" dirty="0"/>
              <a:t> — </a:t>
            </a:r>
            <a:r>
              <a:rPr lang="zh-CN" altLang="en-US" dirty="0"/>
              <a:t>尾插法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4188" y="1556792"/>
            <a:ext cx="7750024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20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单链表的创建</a:t>
            </a:r>
            <a:r>
              <a:rPr lang="en-US" altLang="zh-CN" dirty="0"/>
              <a:t> — </a:t>
            </a:r>
            <a:r>
              <a:rPr lang="zh-CN" altLang="en-US" dirty="0"/>
              <a:t>尾插法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3472" y="1599913"/>
            <a:ext cx="9911456" cy="472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07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单链表的创建</a:t>
            </a:r>
            <a:r>
              <a:rPr lang="en-US" altLang="zh-CN" dirty="0"/>
              <a:t> — </a:t>
            </a:r>
            <a:r>
              <a:rPr lang="zh-CN" altLang="en-US" dirty="0"/>
              <a:t>尾插法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8488" y="1447800"/>
            <a:ext cx="774142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单链表的创建</a:t>
            </a:r>
            <a:r>
              <a:rPr lang="en-US" altLang="zh-CN" dirty="0"/>
              <a:t> — </a:t>
            </a:r>
            <a:r>
              <a:rPr lang="zh-CN" altLang="en-US" dirty="0"/>
              <a:t>尾插法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5443" y="1447801"/>
            <a:ext cx="9657178" cy="511913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4FB259-C0DE-4569-8641-A8D457383801}"/>
              </a:ext>
            </a:extLst>
          </p:cNvPr>
          <p:cNvSpPr/>
          <p:nvPr/>
        </p:nvSpPr>
        <p:spPr>
          <a:xfrm>
            <a:off x="7608168" y="4653136"/>
            <a:ext cx="41281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  <a:latin typeface="Inter" panose="02000503000000020004" pitchFamily="2" charset="0"/>
              </a:rPr>
              <a:t>整个过程需要遍历所有输入的结点（共 </a:t>
            </a:r>
            <a:r>
              <a:rPr lang="en-US" altLang="zh-CN" sz="2000" dirty="0">
                <a:solidFill>
                  <a:srgbClr val="00B050"/>
                </a:solidFill>
                <a:latin typeface="Inter" panose="02000503000000020004" pitchFamily="2" charset="0"/>
              </a:rPr>
              <a:t>n </a:t>
            </a:r>
            <a:r>
              <a:rPr lang="zh-CN" altLang="en-US" sz="2000" dirty="0">
                <a:solidFill>
                  <a:srgbClr val="00B050"/>
                </a:solidFill>
                <a:latin typeface="Inter" panose="02000503000000020004" pitchFamily="2" charset="0"/>
              </a:rPr>
              <a:t>个有效结点），每个步骤（创建结点、插入尾部）都是 </a:t>
            </a:r>
            <a:r>
              <a:rPr lang="en-US" altLang="zh-CN" sz="2000" dirty="0">
                <a:solidFill>
                  <a:srgbClr val="00B050"/>
                </a:solidFill>
                <a:latin typeface="Inter" panose="02000503000000020004" pitchFamily="2" charset="0"/>
              </a:rPr>
              <a:t>O (1) </a:t>
            </a:r>
            <a:r>
              <a:rPr lang="zh-CN" altLang="en-US" sz="2000" dirty="0">
                <a:solidFill>
                  <a:srgbClr val="00B050"/>
                </a:solidFill>
                <a:latin typeface="Inter" panose="02000503000000020004" pitchFamily="2" charset="0"/>
              </a:rPr>
              <a:t>操作，因此</a:t>
            </a:r>
            <a:r>
              <a:rPr lang="zh-CN" altLang="en-US" sz="2000" b="1" dirty="0">
                <a:solidFill>
                  <a:srgbClr val="00B050"/>
                </a:solidFill>
                <a:latin typeface="Inter" panose="02000503000000020004" pitchFamily="2" charset="0"/>
              </a:rPr>
              <a:t>时间复杂度是 </a:t>
            </a:r>
            <a:r>
              <a:rPr lang="en-US" altLang="zh-CN" sz="2000" b="1" dirty="0">
                <a:solidFill>
                  <a:srgbClr val="00B050"/>
                </a:solidFill>
                <a:latin typeface="Inter" panose="02000503000000020004" pitchFamily="2" charset="0"/>
              </a:rPr>
              <a:t>O (n)</a:t>
            </a:r>
            <a:r>
              <a:rPr lang="zh-CN" altLang="en-US" sz="2000" dirty="0">
                <a:solidFill>
                  <a:srgbClr val="00B050"/>
                </a:solidFill>
                <a:latin typeface="Inter" panose="02000503000000020004" pitchFamily="2" charset="0"/>
              </a:rPr>
              <a:t>。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38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线性表的定义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7600" y="1905000"/>
            <a:ext cx="10667032" cy="4114800"/>
          </a:xfrm>
        </p:spPr>
        <p:txBody>
          <a:bodyPr/>
          <a:lstStyle/>
          <a:p>
            <a:r>
              <a:rPr lang="zh-CN" altLang="en-US" dirty="0"/>
              <a:t>线性表是具有</a:t>
            </a:r>
            <a:r>
              <a:rPr lang="zh-CN" altLang="en-US" b="1" dirty="0">
                <a:solidFill>
                  <a:srgbClr val="FF0000"/>
                </a:solidFill>
              </a:rPr>
              <a:t>相同</a:t>
            </a:r>
            <a:r>
              <a:rPr lang="zh-CN" altLang="en-US" dirty="0"/>
              <a:t>数据类型的</a:t>
            </a:r>
            <a:r>
              <a:rPr lang="en-US" altLang="zh-CN" dirty="0"/>
              <a:t>n</a:t>
            </a:r>
            <a:r>
              <a:rPr lang="zh-CN" altLang="en-US" dirty="0"/>
              <a:t>（</a:t>
            </a:r>
            <a:r>
              <a:rPr lang="en-US" altLang="zh-CN" dirty="0"/>
              <a:t>n≥0</a:t>
            </a:r>
            <a:r>
              <a:rPr lang="zh-CN" altLang="en-US" dirty="0"/>
              <a:t>）个数据元素的</a:t>
            </a:r>
            <a:r>
              <a:rPr lang="zh-CN" altLang="en-US" b="1" dirty="0">
                <a:solidFill>
                  <a:srgbClr val="FF0000"/>
                </a:solidFill>
              </a:rPr>
              <a:t>有限序列</a:t>
            </a:r>
            <a:endParaRPr lang="en-US" altLang="zh-CN" b="1" dirty="0"/>
          </a:p>
          <a:p>
            <a:pPr lvl="1"/>
            <a:r>
              <a:rPr lang="zh-CN" altLang="en-US" dirty="0"/>
              <a:t>其中</a:t>
            </a:r>
            <a:r>
              <a:rPr lang="en-US" altLang="zh-CN" dirty="0"/>
              <a:t>n</a:t>
            </a:r>
            <a:r>
              <a:rPr lang="zh-CN" altLang="en-US" dirty="0"/>
              <a:t>为</a:t>
            </a:r>
            <a:r>
              <a:rPr lang="zh-CN" altLang="en-US" b="1" dirty="0">
                <a:solidFill>
                  <a:srgbClr val="FF0000"/>
                </a:solidFill>
              </a:rPr>
              <a:t>表长</a:t>
            </a:r>
            <a:r>
              <a:rPr lang="zh-CN" altLang="en-US" dirty="0"/>
              <a:t>，当</a:t>
            </a:r>
            <a:r>
              <a:rPr lang="en-US" altLang="zh-CN" dirty="0"/>
              <a:t>n = 0</a:t>
            </a:r>
            <a:r>
              <a:rPr lang="zh-CN" altLang="en-US" dirty="0"/>
              <a:t>时线性表是一个</a:t>
            </a:r>
            <a:r>
              <a:rPr lang="zh-CN" altLang="en-US" b="1" dirty="0">
                <a:solidFill>
                  <a:srgbClr val="FF0000"/>
                </a:solidFill>
              </a:rPr>
              <a:t>空表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若用</a:t>
            </a:r>
            <a:r>
              <a:rPr lang="en-US" altLang="zh-CN" i="1" dirty="0"/>
              <a:t>L</a:t>
            </a:r>
            <a:r>
              <a:rPr lang="zh-CN" altLang="en-US" dirty="0"/>
              <a:t>命名线性表，则其一般表示为：</a:t>
            </a:r>
            <a:r>
              <a:rPr lang="it-IT" altLang="zh-CN" i="1" dirty="0"/>
              <a:t>L = (a</a:t>
            </a:r>
            <a:r>
              <a:rPr lang="it-IT" altLang="zh-CN" i="1" baseline="-25000" dirty="0"/>
              <a:t>1</a:t>
            </a:r>
            <a:r>
              <a:rPr lang="it-IT" altLang="zh-CN" i="1" dirty="0"/>
              <a:t>, a</a:t>
            </a:r>
            <a:r>
              <a:rPr lang="it-IT" altLang="zh-CN" i="1" baseline="-25000" dirty="0"/>
              <a:t>2</a:t>
            </a:r>
            <a:r>
              <a:rPr lang="it-IT" altLang="zh-CN" i="1" dirty="0"/>
              <a:t>, … , ai</a:t>
            </a:r>
            <a:r>
              <a:rPr lang="it-IT" altLang="zh-CN" i="1" baseline="-25000" dirty="0"/>
              <a:t>,</a:t>
            </a:r>
            <a:r>
              <a:rPr lang="it-IT" altLang="zh-CN" i="1" dirty="0"/>
              <a:t> a</a:t>
            </a:r>
            <a:r>
              <a:rPr lang="it-IT" altLang="zh-CN" i="1" baseline="-25000" dirty="0"/>
              <a:t>i+1</a:t>
            </a:r>
            <a:r>
              <a:rPr lang="it-IT" altLang="zh-CN" i="1" dirty="0"/>
              <a:t>, … , a</a:t>
            </a:r>
            <a:r>
              <a:rPr lang="it-IT" altLang="zh-CN" i="1" baseline="-25000" dirty="0"/>
              <a:t>n</a:t>
            </a:r>
            <a:r>
              <a:rPr lang="it-IT" altLang="zh-CN" i="1" dirty="0"/>
              <a:t>)</a:t>
            </a:r>
          </a:p>
          <a:p>
            <a:pPr lvl="1"/>
            <a:r>
              <a:rPr lang="en-US" altLang="zh-CN" i="1" dirty="0" err="1"/>
              <a:t>a</a:t>
            </a:r>
            <a:r>
              <a:rPr lang="en-US" altLang="zh-CN" i="1" baseline="-25000" dirty="0" err="1"/>
              <a:t>i</a:t>
            </a:r>
            <a:r>
              <a:rPr lang="en-US" altLang="zh-CN" i="1" baseline="-25000" dirty="0"/>
              <a:t> </a:t>
            </a:r>
            <a:r>
              <a:rPr lang="zh-CN" altLang="en-US" dirty="0"/>
              <a:t>是线性表中的“第</a:t>
            </a:r>
            <a:r>
              <a:rPr lang="en-US" altLang="zh-CN" dirty="0" err="1"/>
              <a:t>i</a:t>
            </a:r>
            <a:r>
              <a:rPr lang="zh-CN" altLang="en-US" dirty="0"/>
              <a:t>个”元素线性表中的位序，注意位序从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dirty="0"/>
              <a:t>开始</a:t>
            </a:r>
            <a:endParaRPr lang="en-US" altLang="zh-CN" dirty="0"/>
          </a:p>
          <a:p>
            <a:pPr lvl="1"/>
            <a:r>
              <a:rPr lang="en-US" altLang="zh-CN" i="1" dirty="0"/>
              <a:t>a</a:t>
            </a:r>
            <a:r>
              <a:rPr lang="en-US" altLang="zh-CN" i="1" baseline="-25000" dirty="0"/>
              <a:t>1</a:t>
            </a:r>
            <a:r>
              <a:rPr lang="en-US" altLang="zh-CN" baseline="-25000" dirty="0"/>
              <a:t> </a:t>
            </a:r>
            <a:r>
              <a:rPr lang="zh-CN" altLang="en-US" dirty="0"/>
              <a:t>是</a:t>
            </a:r>
            <a:r>
              <a:rPr lang="zh-CN" altLang="en-US" b="1" dirty="0">
                <a:solidFill>
                  <a:srgbClr val="FF0000"/>
                </a:solidFill>
              </a:rPr>
              <a:t>表头</a:t>
            </a:r>
            <a:r>
              <a:rPr lang="zh-CN" altLang="en-US" dirty="0"/>
              <a:t>元素；</a:t>
            </a:r>
            <a:r>
              <a:rPr lang="en-US" altLang="zh-CN" i="1" dirty="0"/>
              <a:t>a</a:t>
            </a:r>
            <a:r>
              <a:rPr lang="en-US" altLang="zh-CN" i="1" baseline="-25000" dirty="0"/>
              <a:t>n </a:t>
            </a:r>
            <a:r>
              <a:rPr lang="zh-CN" altLang="en-US" dirty="0"/>
              <a:t>是</a:t>
            </a:r>
            <a:r>
              <a:rPr lang="zh-CN" altLang="en-US" b="1" dirty="0">
                <a:solidFill>
                  <a:srgbClr val="FF0000"/>
                </a:solidFill>
              </a:rPr>
              <a:t>表尾</a:t>
            </a:r>
            <a:r>
              <a:rPr lang="zh-CN" altLang="en-US" dirty="0"/>
              <a:t>元素</a:t>
            </a:r>
            <a:endParaRPr lang="en-US" altLang="zh-CN" dirty="0"/>
          </a:p>
          <a:p>
            <a:pPr lvl="1"/>
            <a:r>
              <a:rPr lang="zh-CN" altLang="en-US" dirty="0"/>
              <a:t>除第一个元素外，每个元素有且仅有一个</a:t>
            </a:r>
            <a:r>
              <a:rPr lang="zh-CN" altLang="en-US" b="1" dirty="0">
                <a:solidFill>
                  <a:srgbClr val="FF0000"/>
                </a:solidFill>
              </a:rPr>
              <a:t>直接前驱</a:t>
            </a:r>
            <a:r>
              <a:rPr lang="zh-CN" altLang="en-US" dirty="0"/>
              <a:t>；除最后一个元素外，每个元素有且仅有一个</a:t>
            </a:r>
            <a:r>
              <a:rPr lang="zh-CN" altLang="en-US" b="1" dirty="0">
                <a:solidFill>
                  <a:srgbClr val="FF0000"/>
                </a:solidFill>
              </a:rPr>
              <a:t>直接后继</a:t>
            </a:r>
          </a:p>
          <a:p>
            <a:pPr lvl="1"/>
            <a:r>
              <a:rPr lang="zh-CN" altLang="en-US" dirty="0"/>
              <a:t>相同数据类型意味着每个数据元素所占空间一样大</a:t>
            </a:r>
            <a:endParaRPr lang="en-US" altLang="zh-CN" dirty="0"/>
          </a:p>
          <a:p>
            <a:pPr lvl="1"/>
            <a:r>
              <a:rPr lang="zh-CN" altLang="en-US" dirty="0"/>
              <a:t>常见线性表包括</a:t>
            </a:r>
            <a:r>
              <a:rPr lang="zh-CN" altLang="en-US" b="1" dirty="0">
                <a:solidFill>
                  <a:srgbClr val="FF0000"/>
                </a:solidFill>
              </a:rPr>
              <a:t>数组、链表、栈、队列、串</a:t>
            </a:r>
            <a:r>
              <a:rPr lang="zh-CN" altLang="en-US" dirty="0"/>
              <a:t>等</a:t>
            </a:r>
          </a:p>
          <a:p>
            <a:pPr lvl="1"/>
            <a:r>
              <a:rPr lang="zh-CN" altLang="en-US" dirty="0"/>
              <a:t>问：所有的整数按递增次序排列，是线性表吗？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B050"/>
                </a:solidFill>
              </a:rPr>
              <a:t>答案：否，不是有限序列。</a:t>
            </a:r>
          </a:p>
          <a:p>
            <a:pPr marL="457200" lvl="1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885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单链表的创建</a:t>
            </a:r>
            <a:r>
              <a:rPr lang="en-US" altLang="zh-CN" dirty="0"/>
              <a:t> — </a:t>
            </a:r>
            <a:r>
              <a:rPr lang="zh-CN" altLang="en-US" dirty="0"/>
              <a:t>头插法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9639" y="1447800"/>
            <a:ext cx="9301796" cy="522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1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单链表的创建</a:t>
            </a:r>
            <a:r>
              <a:rPr lang="en-US" altLang="zh-CN" dirty="0"/>
              <a:t> — </a:t>
            </a:r>
            <a:r>
              <a:rPr lang="zh-CN" altLang="en-US" dirty="0"/>
              <a:t>头插法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9537" y="1503509"/>
            <a:ext cx="8640958" cy="50116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60799BF-8D07-4582-AD0E-F03F57F4F29F}"/>
              </a:ext>
            </a:extLst>
          </p:cNvPr>
          <p:cNvSpPr/>
          <p:nvPr/>
        </p:nvSpPr>
        <p:spPr>
          <a:xfrm>
            <a:off x="7544014" y="2708920"/>
            <a:ext cx="461257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B050"/>
                </a:solidFill>
              </a:rPr>
              <a:t>malloc </a:t>
            </a:r>
            <a:r>
              <a:rPr lang="zh-CN" altLang="en-US" sz="2000" dirty="0">
                <a:solidFill>
                  <a:srgbClr val="00B050"/>
                </a:solidFill>
              </a:rPr>
              <a:t>不会自动初始化内存（分配的是随机的脏数据）， </a:t>
            </a:r>
            <a:r>
              <a:rPr lang="en-US" altLang="zh-CN" sz="2000" dirty="0">
                <a:solidFill>
                  <a:srgbClr val="00B050"/>
                </a:solidFill>
              </a:rPr>
              <a:t>L-&gt;next </a:t>
            </a:r>
            <a:r>
              <a:rPr lang="zh-CN" altLang="en-US" sz="2000" dirty="0">
                <a:solidFill>
                  <a:srgbClr val="00B050"/>
                </a:solidFill>
              </a:rPr>
              <a:t>的值不确定（可能指向任意内存地址）。</a:t>
            </a:r>
            <a:endParaRPr lang="en-US" altLang="zh-CN" sz="20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B050"/>
                </a:solidFill>
              </a:rPr>
              <a:t>执行 </a:t>
            </a:r>
            <a:r>
              <a:rPr lang="en-US" altLang="zh-CN" sz="2000" dirty="0">
                <a:solidFill>
                  <a:srgbClr val="00B050"/>
                </a:solidFill>
              </a:rPr>
              <a:t>s-&gt;next = L-&gt;next —— </a:t>
            </a:r>
            <a:r>
              <a:rPr lang="zh-CN" altLang="en-US" sz="2000" dirty="0">
                <a:solidFill>
                  <a:srgbClr val="00B050"/>
                </a:solidFill>
              </a:rPr>
              <a:t>此时 </a:t>
            </a:r>
            <a:r>
              <a:rPr lang="en-US" altLang="zh-CN" sz="2000" dirty="0">
                <a:solidFill>
                  <a:srgbClr val="00B050"/>
                </a:solidFill>
              </a:rPr>
              <a:t>L-&gt;next </a:t>
            </a:r>
            <a:r>
              <a:rPr lang="zh-CN" altLang="en-US" sz="2000" dirty="0">
                <a:solidFill>
                  <a:srgbClr val="00B050"/>
                </a:solidFill>
              </a:rPr>
              <a:t>是随机值，</a:t>
            </a:r>
            <a:r>
              <a:rPr lang="en-US" altLang="zh-CN" sz="2000" dirty="0">
                <a:solidFill>
                  <a:srgbClr val="00B050"/>
                </a:solidFill>
              </a:rPr>
              <a:t>s-&gt;next </a:t>
            </a:r>
            <a:r>
              <a:rPr lang="zh-CN" altLang="en-US" sz="2000" dirty="0">
                <a:solidFill>
                  <a:srgbClr val="00B050"/>
                </a:solidFill>
              </a:rPr>
              <a:t>会被赋值为这个随机地址。</a:t>
            </a:r>
            <a:endParaRPr lang="en-US" altLang="zh-CN" sz="20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B050"/>
                </a:solidFill>
              </a:rPr>
              <a:t>问题：第一个结点 </a:t>
            </a:r>
            <a:r>
              <a:rPr lang="en-US" altLang="zh-CN" sz="2000" dirty="0">
                <a:solidFill>
                  <a:srgbClr val="00B050"/>
                </a:solidFill>
              </a:rPr>
              <a:t>s </a:t>
            </a:r>
            <a:r>
              <a:rPr lang="zh-CN" altLang="en-US" sz="2000" dirty="0">
                <a:solidFill>
                  <a:srgbClr val="00B050"/>
                </a:solidFill>
              </a:rPr>
              <a:t>的 </a:t>
            </a:r>
            <a:r>
              <a:rPr lang="en-US" altLang="zh-CN" sz="2000" dirty="0">
                <a:solidFill>
                  <a:srgbClr val="00B050"/>
                </a:solidFill>
              </a:rPr>
              <a:t>next </a:t>
            </a:r>
            <a:r>
              <a:rPr lang="zh-CN" altLang="en-US" sz="2000" dirty="0">
                <a:solidFill>
                  <a:srgbClr val="00B050"/>
                </a:solidFill>
              </a:rPr>
              <a:t>指向了随机内存，这会导致链表后续遍历（比如打印、查找）时，可能访问到非法内存，引发程序崩溃或逻辑错误。</a:t>
            </a:r>
          </a:p>
        </p:txBody>
      </p:sp>
    </p:spTree>
    <p:extLst>
      <p:ext uri="{BB962C8B-B14F-4D97-AF65-F5344CB8AC3E}">
        <p14:creationId xmlns:p14="http://schemas.microsoft.com/office/powerpoint/2010/main" val="208545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单链表的按位查找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144" y="1628800"/>
            <a:ext cx="11240112" cy="46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01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单链表的按位查找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475" y="1628800"/>
            <a:ext cx="11281450" cy="46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14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单链表的按位查找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1425" y="1527665"/>
            <a:ext cx="10775550" cy="486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71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单链表的按值查找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3633" y="1340768"/>
            <a:ext cx="9911134" cy="524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08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单链表的按值查找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4987" y="1484784"/>
            <a:ext cx="10148426" cy="4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0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单链表求链长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2782" y="1484784"/>
            <a:ext cx="10115826" cy="517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86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单链表的插入和删除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1854842"/>
            <a:ext cx="10972800" cy="421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724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按位序插入 </a:t>
            </a:r>
            <a:r>
              <a:rPr lang="en-US" altLang="zh-CN" dirty="0"/>
              <a:t>— </a:t>
            </a:r>
            <a:r>
              <a:rPr lang="zh-CN" altLang="en-US" dirty="0"/>
              <a:t>带头结点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5156" y="1447800"/>
            <a:ext cx="1064808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82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线性表的基本操作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2851" y="1700808"/>
            <a:ext cx="11212698" cy="45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8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按位序插入 </a:t>
            </a:r>
            <a:r>
              <a:rPr lang="en-US" altLang="zh-CN" dirty="0"/>
              <a:t>— </a:t>
            </a:r>
            <a:r>
              <a:rPr lang="zh-CN" altLang="en-US" dirty="0"/>
              <a:t>带头结点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0554" y="1484784"/>
            <a:ext cx="10437292" cy="4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65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按位序插入 </a:t>
            </a:r>
            <a:r>
              <a:rPr lang="en-US" altLang="zh-CN" dirty="0"/>
              <a:t>— </a:t>
            </a:r>
            <a:r>
              <a:rPr lang="zh-CN" altLang="en-US" dirty="0"/>
              <a:t>带头结点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7448" y="1519442"/>
            <a:ext cx="10343504" cy="488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9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按位序插入 </a:t>
            </a:r>
            <a:r>
              <a:rPr lang="en-US" altLang="zh-CN" dirty="0"/>
              <a:t>— </a:t>
            </a:r>
            <a:r>
              <a:rPr lang="zh-CN" altLang="en-US" dirty="0"/>
              <a:t>带头结点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1218" y="1484784"/>
            <a:ext cx="10415964" cy="4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85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按位序插入 </a:t>
            </a:r>
            <a:r>
              <a:rPr lang="en-US" altLang="zh-CN" dirty="0"/>
              <a:t>— </a:t>
            </a:r>
            <a:r>
              <a:rPr lang="zh-CN" altLang="en-US" dirty="0"/>
              <a:t>带头结点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0888" y="1484784"/>
            <a:ext cx="10436624" cy="4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85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按位序插入 </a:t>
            </a:r>
            <a:r>
              <a:rPr lang="en-US" altLang="zh-CN" dirty="0"/>
              <a:t>— </a:t>
            </a:r>
            <a:r>
              <a:rPr lang="zh-CN" altLang="en-US" dirty="0"/>
              <a:t>带头结点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1606" y="1484784"/>
            <a:ext cx="10575188" cy="4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061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按位序插入 </a:t>
            </a:r>
            <a:r>
              <a:rPr lang="en-US" altLang="zh-CN" dirty="0"/>
              <a:t>— </a:t>
            </a:r>
            <a:r>
              <a:rPr lang="zh-CN" altLang="en-US" dirty="0"/>
              <a:t>带头结点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0210" y="1484784"/>
            <a:ext cx="9677980" cy="4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342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按位序插入 </a:t>
            </a:r>
            <a:r>
              <a:rPr lang="en-US" altLang="zh-CN" dirty="0"/>
              <a:t>— </a:t>
            </a:r>
            <a:r>
              <a:rPr lang="zh-CN" altLang="en-US" dirty="0"/>
              <a:t>不带头结点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5555" y="1484784"/>
            <a:ext cx="9927290" cy="4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567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按位序插入 </a:t>
            </a:r>
            <a:r>
              <a:rPr lang="en-US" altLang="zh-CN" dirty="0"/>
              <a:t>— </a:t>
            </a:r>
            <a:r>
              <a:rPr lang="zh-CN" altLang="en-US" dirty="0"/>
              <a:t>不带头结点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9496" y="1511450"/>
            <a:ext cx="9479408" cy="49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03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按位序插入 </a:t>
            </a:r>
            <a:r>
              <a:rPr lang="en-US" altLang="zh-CN" dirty="0"/>
              <a:t>— </a:t>
            </a:r>
            <a:r>
              <a:rPr lang="zh-CN" altLang="en-US" dirty="0"/>
              <a:t>不带头结点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5154" y="1556792"/>
            <a:ext cx="9368092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056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插入指定节点后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7934" y="1484784"/>
            <a:ext cx="9462532" cy="4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43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线性表基本概念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644" y="1484784"/>
            <a:ext cx="11135112" cy="495523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1812631-38B9-45C4-A9E8-BA4F39158D55}"/>
              </a:ext>
            </a:extLst>
          </p:cNvPr>
          <p:cNvSpPr txBox="1"/>
          <p:nvPr/>
        </p:nvSpPr>
        <p:spPr>
          <a:xfrm>
            <a:off x="5598356" y="1430138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B050"/>
                </a:solidFill>
              </a:rPr>
              <a:t>值得</a:t>
            </a:r>
          </a:p>
        </p:txBody>
      </p:sp>
    </p:spTree>
    <p:extLst>
      <p:ext uri="{BB962C8B-B14F-4D97-AF65-F5344CB8AC3E}">
        <p14:creationId xmlns:p14="http://schemas.microsoft.com/office/powerpoint/2010/main" val="25076843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插入指定节点后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8094" y="1484784"/>
            <a:ext cx="11082212" cy="4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89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插入指定节点前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2556" y="1447800"/>
            <a:ext cx="1015328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602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插入指定节点前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9986" y="1447800"/>
            <a:ext cx="8698428" cy="50292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A802346-C046-40E3-9FF7-7D6D57621F65}"/>
              </a:ext>
            </a:extLst>
          </p:cNvPr>
          <p:cNvSpPr/>
          <p:nvPr/>
        </p:nvSpPr>
        <p:spPr>
          <a:xfrm>
            <a:off x="5994400" y="971761"/>
            <a:ext cx="485902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B050"/>
                </a:solidFill>
                <a:latin typeface="Inter" panose="02000503000000020004" pitchFamily="2" charset="0"/>
              </a:rPr>
              <a:t>技巧：</a:t>
            </a:r>
            <a:r>
              <a:rPr lang="zh-CN" altLang="en-US" sz="2400" dirty="0">
                <a:solidFill>
                  <a:srgbClr val="00B050"/>
                </a:solidFill>
                <a:latin typeface="Inter" panose="02000503000000020004" pitchFamily="2" charset="0"/>
              </a:rPr>
              <a:t>先插到 </a:t>
            </a:r>
            <a:r>
              <a:rPr lang="en-US" altLang="zh-CN" sz="2400" dirty="0">
                <a:solidFill>
                  <a:srgbClr val="00B050"/>
                </a:solidFill>
                <a:latin typeface="Inter" panose="02000503000000020004" pitchFamily="2" charset="0"/>
              </a:rPr>
              <a:t>p </a:t>
            </a:r>
            <a:r>
              <a:rPr lang="zh-CN" altLang="en-US" sz="2400" dirty="0">
                <a:solidFill>
                  <a:srgbClr val="00B050"/>
                </a:solidFill>
                <a:latin typeface="Inter" panose="02000503000000020004" pitchFamily="2" charset="0"/>
              </a:rPr>
              <a:t>之后，再交换数据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607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按位序删除 </a:t>
            </a:r>
            <a:r>
              <a:rPr lang="en-US" altLang="zh-CN" dirty="0"/>
              <a:t>— </a:t>
            </a:r>
            <a:r>
              <a:rPr lang="zh-CN" altLang="en-US" dirty="0"/>
              <a:t>带头结点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0" y="1889465"/>
            <a:ext cx="10972800" cy="41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983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按位序删除 </a:t>
            </a:r>
            <a:r>
              <a:rPr lang="en-US" altLang="zh-CN" dirty="0"/>
              <a:t>— </a:t>
            </a:r>
            <a:r>
              <a:rPr lang="zh-CN" altLang="en-US" dirty="0"/>
              <a:t>带头结点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3269" y="1556792"/>
            <a:ext cx="10139315" cy="479582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EFE9C3B-2E08-469B-B52B-A06FD23CDA28}"/>
              </a:ext>
            </a:extLst>
          </p:cNvPr>
          <p:cNvSpPr/>
          <p:nvPr/>
        </p:nvSpPr>
        <p:spPr>
          <a:xfrm>
            <a:off x="263352" y="6150114"/>
            <a:ext cx="7560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</a:rPr>
              <a:t>需要单独处理：头指针 </a:t>
            </a:r>
            <a:r>
              <a:rPr lang="en-US" altLang="zh-CN" sz="2000" dirty="0">
                <a:solidFill>
                  <a:srgbClr val="00B050"/>
                </a:solidFill>
              </a:rPr>
              <a:t>L </a:t>
            </a:r>
            <a:r>
              <a:rPr lang="zh-CN" altLang="en-US" sz="2000" dirty="0">
                <a:solidFill>
                  <a:srgbClr val="00B050"/>
                </a:solidFill>
              </a:rPr>
              <a:t>直接指向第一个数据结点，删除第一个元素时，需要修改头指针 </a:t>
            </a:r>
            <a:r>
              <a:rPr lang="en-US" altLang="zh-CN" sz="2000" dirty="0">
                <a:solidFill>
                  <a:srgbClr val="00B050"/>
                </a:solidFill>
              </a:rPr>
              <a:t>L </a:t>
            </a:r>
            <a:r>
              <a:rPr lang="zh-CN" altLang="en-US" sz="2000" dirty="0">
                <a:solidFill>
                  <a:srgbClr val="00B050"/>
                </a:solidFill>
              </a:rPr>
              <a:t>的指向（让它指向原第二个结点）。</a:t>
            </a:r>
          </a:p>
        </p:txBody>
      </p:sp>
    </p:spTree>
    <p:extLst>
      <p:ext uri="{BB962C8B-B14F-4D97-AF65-F5344CB8AC3E}">
        <p14:creationId xmlns:p14="http://schemas.microsoft.com/office/powerpoint/2010/main" val="24923770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指定节点删除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8647" y="1556792"/>
            <a:ext cx="8221106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212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指定节点删除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6962" y="1447800"/>
            <a:ext cx="1012447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174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指定节点删除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6214" y="1556792"/>
            <a:ext cx="9725972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148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单链表逆序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时间复杂度：</a:t>
            </a:r>
            <a:r>
              <a:rPr lang="en-US" altLang="zh-CN" dirty="0"/>
              <a:t>O(n)</a:t>
            </a:r>
          </a:p>
          <a:p>
            <a:pPr marL="0" indent="0">
              <a:buNone/>
            </a:pPr>
            <a:r>
              <a:rPr lang="en-US" altLang="zh-CN" sz="1800" dirty="0" err="1"/>
              <a:t>LinkNode</a:t>
            </a:r>
            <a:r>
              <a:rPr lang="en-US" altLang="zh-CN" sz="1800" dirty="0"/>
              <a:t>* </a:t>
            </a:r>
            <a:r>
              <a:rPr lang="en-US" altLang="zh-CN" sz="1800" dirty="0" err="1"/>
              <a:t>ReverseLink</a:t>
            </a:r>
            <a:r>
              <a:rPr lang="en-US" altLang="zh-CN" sz="1800" dirty="0"/>
              <a:t>(</a:t>
            </a:r>
            <a:r>
              <a:rPr lang="en-US" altLang="zh-CN" sz="1800" dirty="0" err="1"/>
              <a:t>LinkNode</a:t>
            </a:r>
            <a:r>
              <a:rPr lang="en-US" altLang="zh-CN" sz="1800" dirty="0"/>
              <a:t>* head)  </a:t>
            </a:r>
          </a:p>
          <a:p>
            <a:pPr marL="0" indent="0">
              <a:buNone/>
            </a:pPr>
            <a:r>
              <a:rPr lang="en-US" altLang="zh-CN" sz="1800" dirty="0"/>
              <a:t>{  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LinkNode</a:t>
            </a:r>
            <a:r>
              <a:rPr lang="en-US" altLang="zh-CN" sz="1800" dirty="0"/>
              <a:t> *</a:t>
            </a:r>
            <a:r>
              <a:rPr lang="en-US" altLang="zh-CN" sz="1800" dirty="0" err="1"/>
              <a:t>prev</a:t>
            </a:r>
            <a:r>
              <a:rPr lang="en-US" altLang="zh-CN" sz="1800" dirty="0"/>
              <a:t>=NULL, *next=head-&gt;next;  </a:t>
            </a:r>
          </a:p>
          <a:p>
            <a:pPr marL="0" indent="0">
              <a:buNone/>
            </a:pPr>
            <a:r>
              <a:rPr lang="en-US" altLang="zh-CN" sz="1800" dirty="0"/>
              <a:t>    while(head)  </a:t>
            </a:r>
          </a:p>
          <a:p>
            <a:pPr marL="0" indent="0">
              <a:buNone/>
            </a:pPr>
            <a:r>
              <a:rPr lang="en-US" altLang="zh-CN" sz="1800" dirty="0"/>
              <a:t>    {  </a:t>
            </a:r>
          </a:p>
          <a:p>
            <a:pPr marL="0" indent="0">
              <a:buNone/>
            </a:pPr>
            <a:r>
              <a:rPr lang="en-US" altLang="zh-CN" sz="1800" dirty="0"/>
              <a:t>        head-&gt;next = </a:t>
            </a:r>
            <a:r>
              <a:rPr lang="en-US" altLang="zh-CN" sz="1800" dirty="0" err="1"/>
              <a:t>prev</a:t>
            </a:r>
            <a:r>
              <a:rPr lang="en-US" altLang="zh-CN" sz="1800" dirty="0"/>
              <a:t>;  </a:t>
            </a:r>
          </a:p>
          <a:p>
            <a:pPr marL="0" indent="0">
              <a:buNone/>
            </a:pPr>
            <a:r>
              <a:rPr lang="en-US" altLang="zh-CN" sz="1800" dirty="0"/>
              <a:t>        </a:t>
            </a:r>
            <a:r>
              <a:rPr lang="en-US" altLang="zh-CN" sz="1800" dirty="0" err="1"/>
              <a:t>prev</a:t>
            </a:r>
            <a:r>
              <a:rPr lang="en-US" altLang="zh-CN" sz="1800" dirty="0"/>
              <a:t> = head;  </a:t>
            </a:r>
          </a:p>
          <a:p>
            <a:pPr marL="0" indent="0">
              <a:buNone/>
            </a:pPr>
            <a:r>
              <a:rPr lang="en-US" altLang="zh-CN" sz="1800" dirty="0"/>
              <a:t>        head = next; </a:t>
            </a:r>
          </a:p>
          <a:p>
            <a:pPr marL="0" indent="0">
              <a:buNone/>
            </a:pPr>
            <a:r>
              <a:rPr lang="en-US" altLang="zh-CN" sz="1800" dirty="0"/>
              <a:t>        next = head-&gt;next;   </a:t>
            </a:r>
          </a:p>
          <a:p>
            <a:pPr marL="0" indent="0">
              <a:buNone/>
            </a:pPr>
            <a:r>
              <a:rPr lang="en-US" altLang="zh-CN" sz="1800" dirty="0"/>
              <a:t>    }  </a:t>
            </a:r>
          </a:p>
          <a:p>
            <a:pPr marL="0" indent="0">
              <a:buNone/>
            </a:pPr>
            <a:r>
              <a:rPr lang="en-US" altLang="zh-CN" sz="1800" dirty="0"/>
              <a:t>      return </a:t>
            </a:r>
            <a:r>
              <a:rPr lang="en-US" altLang="zh-CN" sz="1800" dirty="0" err="1"/>
              <a:t>prev</a:t>
            </a:r>
            <a:r>
              <a:rPr lang="en-US" altLang="zh-CN" sz="1800" dirty="0"/>
              <a:t>;  </a:t>
            </a:r>
          </a:p>
          <a:p>
            <a:pPr marL="0" indent="0">
              <a:buNone/>
            </a:pPr>
            <a:r>
              <a:rPr lang="en-US" altLang="zh-CN" sz="1800" dirty="0"/>
              <a:t>} </a:t>
            </a:r>
          </a:p>
          <a:p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00416"/>
            <a:ext cx="5184576" cy="613169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AE15D7E-B64A-4261-8C35-43A8D4A00BB4}"/>
              </a:ext>
            </a:extLst>
          </p:cNvPr>
          <p:cNvSpPr/>
          <p:nvPr/>
        </p:nvSpPr>
        <p:spPr>
          <a:xfrm>
            <a:off x="2855640" y="5713676"/>
            <a:ext cx="60723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B050"/>
                </a:solidFill>
              </a:rPr>
              <a:t>head	</a:t>
            </a:r>
            <a:r>
              <a:rPr lang="zh-CN" altLang="en-US" sz="2000" dirty="0">
                <a:solidFill>
                  <a:srgbClr val="00B050"/>
                </a:solidFill>
              </a:rPr>
              <a:t>当前正在处理的结点</a:t>
            </a:r>
            <a:endParaRPr lang="en-US" altLang="zh-CN" sz="20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00B050"/>
                </a:solidFill>
              </a:rPr>
              <a:t>prev</a:t>
            </a:r>
            <a:r>
              <a:rPr lang="en-US" altLang="zh-CN" sz="2000" dirty="0">
                <a:solidFill>
                  <a:srgbClr val="00B050"/>
                </a:solidFill>
              </a:rPr>
              <a:t>	</a:t>
            </a:r>
            <a:r>
              <a:rPr lang="zh-CN" altLang="en-US" sz="2000" dirty="0">
                <a:solidFill>
                  <a:srgbClr val="00B050"/>
                </a:solidFill>
              </a:rPr>
              <a:t>当前结点的前驱（初始为 </a:t>
            </a:r>
            <a:r>
              <a:rPr lang="en-US" altLang="zh-CN" sz="2000" dirty="0">
                <a:solidFill>
                  <a:srgbClr val="00B050"/>
                </a:solidFill>
              </a:rPr>
              <a:t>NULL</a:t>
            </a:r>
            <a:r>
              <a:rPr lang="zh-CN" altLang="en-US" sz="2000" dirty="0">
                <a:solidFill>
                  <a:srgbClr val="00B050"/>
                </a:solidFill>
              </a:rPr>
              <a:t>）</a:t>
            </a:r>
            <a:endParaRPr lang="en-US" altLang="zh-CN" sz="20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B050"/>
                </a:solidFill>
              </a:rPr>
              <a:t>next	</a:t>
            </a:r>
            <a:r>
              <a:rPr lang="zh-CN" altLang="en-US" sz="2000" dirty="0">
                <a:solidFill>
                  <a:srgbClr val="00B050"/>
                </a:solidFill>
              </a:rPr>
              <a:t>保存原来的后继结点，防止断链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03DEEF-D908-4228-ADF4-5E56BE31A296}"/>
              </a:ext>
            </a:extLst>
          </p:cNvPr>
          <p:cNvSpPr/>
          <p:nvPr/>
        </p:nvSpPr>
        <p:spPr>
          <a:xfrm>
            <a:off x="3657600" y="1217006"/>
            <a:ext cx="42721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</a:rPr>
              <a:t>单链表逆序算法通过一次遍历链表，逐个改变结点的指针方向。</a:t>
            </a:r>
          </a:p>
        </p:txBody>
      </p:sp>
    </p:spTree>
    <p:extLst>
      <p:ext uri="{BB962C8B-B14F-4D97-AF65-F5344CB8AC3E}">
        <p14:creationId xmlns:p14="http://schemas.microsoft.com/office/powerpoint/2010/main" val="23514429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封装的好处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617" y="1447800"/>
            <a:ext cx="1123916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6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线性表基本概念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6583" y="1447800"/>
            <a:ext cx="1088523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962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封装的好处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026" y="1556792"/>
            <a:ext cx="10626348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956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封装的好处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7508" y="1556792"/>
            <a:ext cx="10653108" cy="49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348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已知表头元素为</a:t>
            </a:r>
            <a:r>
              <a:rPr lang="en-US" altLang="zh-CN" dirty="0"/>
              <a:t>c</a:t>
            </a:r>
            <a:r>
              <a:rPr lang="zh-CN" altLang="en-US" dirty="0"/>
              <a:t>的单链表在内存中的存储状态如表所示。现将</a:t>
            </a:r>
            <a:r>
              <a:rPr lang="en-US" altLang="zh-CN" dirty="0"/>
              <a:t>f</a:t>
            </a:r>
            <a:r>
              <a:rPr lang="zh-CN" altLang="en-US" dirty="0"/>
              <a:t>存放在</a:t>
            </a:r>
            <a:r>
              <a:rPr lang="en-US" altLang="zh-CN" dirty="0"/>
              <a:t>1014H</a:t>
            </a:r>
            <a:r>
              <a:rPr lang="zh-CN" altLang="en-US" dirty="0"/>
              <a:t>处并插入单链表，若</a:t>
            </a:r>
            <a:r>
              <a:rPr lang="en-US" altLang="zh-CN" dirty="0"/>
              <a:t>f</a:t>
            </a:r>
            <a:r>
              <a:rPr lang="zh-CN" altLang="en-US" dirty="0"/>
              <a:t>逻辑上位于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e</a:t>
            </a:r>
            <a:r>
              <a:rPr lang="zh-CN" altLang="en-US" dirty="0"/>
              <a:t>之间，则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  <a:r>
              <a:rPr lang="zh-CN" altLang="en-US" dirty="0"/>
              <a:t>、</a:t>
            </a:r>
            <a:r>
              <a:rPr lang="en-US" altLang="zh-CN" dirty="0"/>
              <a:t>f</a:t>
            </a:r>
            <a:r>
              <a:rPr lang="zh-CN" altLang="en-US" dirty="0"/>
              <a:t>的链接地址依次是（）。</a:t>
            </a:r>
            <a:endParaRPr lang="en-US" altLang="zh-CN" dirty="0"/>
          </a:p>
          <a:p>
            <a:pPr lvl="1"/>
            <a:r>
              <a:rPr lang="en-US" altLang="zh-CN" dirty="0"/>
              <a:t>A. 1010H, 1014H, 1004H</a:t>
            </a:r>
          </a:p>
          <a:p>
            <a:pPr lvl="1"/>
            <a:r>
              <a:rPr lang="en-US" altLang="zh-CN" dirty="0"/>
              <a:t>B. 1010H, 1004H, 1014H</a:t>
            </a:r>
          </a:p>
          <a:p>
            <a:pPr lvl="1"/>
            <a:r>
              <a:rPr lang="en-US" altLang="zh-CN" dirty="0"/>
              <a:t>C. 1014H, 1010H, 1004H</a:t>
            </a:r>
          </a:p>
          <a:p>
            <a:pPr lvl="1"/>
            <a:r>
              <a:rPr lang="en-US" altLang="zh-CN" dirty="0"/>
              <a:t>D. 1014H, 1004H, 1010H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85455001"/>
              </p:ext>
            </p:extLst>
          </p:nvPr>
        </p:nvGraphicFramePr>
        <p:xfrm>
          <a:off x="6400800" y="1905000"/>
          <a:ext cx="5079999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3333">
                  <a:extLst>
                    <a:ext uri="{9D8B030D-6E8A-4147-A177-3AD203B41FA5}">
                      <a16:colId xmlns:a16="http://schemas.microsoft.com/office/drawing/2014/main" val="1925604131"/>
                    </a:ext>
                  </a:extLst>
                </a:gridCol>
                <a:gridCol w="1693333">
                  <a:extLst>
                    <a:ext uri="{9D8B030D-6E8A-4147-A177-3AD203B41FA5}">
                      <a16:colId xmlns:a16="http://schemas.microsoft.com/office/drawing/2014/main" val="694448221"/>
                    </a:ext>
                  </a:extLst>
                </a:gridCol>
                <a:gridCol w="1693333">
                  <a:extLst>
                    <a:ext uri="{9D8B030D-6E8A-4147-A177-3AD203B41FA5}">
                      <a16:colId xmlns:a16="http://schemas.microsoft.com/office/drawing/2014/main" val="1012005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地址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元素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链接地址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641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1000H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1010H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6830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1004H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100CH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906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1008H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1000H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935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100CH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NULL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630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1010H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1004H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621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1014H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647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7146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已知单链表</a:t>
            </a:r>
            <a:r>
              <a:rPr lang="en-US" altLang="zh-CN" dirty="0"/>
              <a:t>L</a:t>
            </a:r>
            <a:r>
              <a:rPr lang="zh-CN" altLang="en-US" dirty="0"/>
              <a:t>，请返回其中间节点</a:t>
            </a:r>
            <a:r>
              <a:rPr lang="en-US" altLang="zh-CN" dirty="0"/>
              <a:t>q</a:t>
            </a:r>
            <a:r>
              <a:rPr lang="zh-CN" altLang="en-US" dirty="0"/>
              <a:t>（如节点数为偶数，则取当中两个中的前一个）</a:t>
            </a:r>
            <a:endParaRPr lang="en-US" altLang="zh-CN" dirty="0"/>
          </a:p>
          <a:p>
            <a:r>
              <a:rPr lang="zh-CN" altLang="en-US" dirty="0"/>
              <a:t>已知单链表</a:t>
            </a:r>
            <a:r>
              <a:rPr lang="en-US" altLang="zh-CN" dirty="0"/>
              <a:t>L</a:t>
            </a:r>
            <a:r>
              <a:rPr lang="zh-CN" altLang="en-US" dirty="0"/>
              <a:t>，请查找链表中倒数第</a:t>
            </a:r>
            <a:r>
              <a:rPr lang="en-US" altLang="zh-CN" dirty="0"/>
              <a:t>k</a:t>
            </a:r>
            <a:r>
              <a:rPr lang="zh-CN" altLang="en-US" dirty="0"/>
              <a:t>个位置上的节点。若查找成功，输出数据域上的值，并返回</a:t>
            </a:r>
            <a:r>
              <a:rPr lang="en-US" altLang="zh-CN" dirty="0"/>
              <a:t>1</a:t>
            </a:r>
            <a:r>
              <a:rPr lang="zh-CN" altLang="en-US" dirty="0"/>
              <a:t>，否则返回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设单链表</a:t>
            </a:r>
            <a:r>
              <a:rPr lang="en-US" altLang="zh-CN" dirty="0"/>
              <a:t>L=(a</a:t>
            </a:r>
            <a:r>
              <a:rPr lang="en-US" altLang="zh-CN" baseline="-25000" dirty="0"/>
              <a:t>1</a:t>
            </a:r>
            <a:r>
              <a:rPr lang="en-US" altLang="zh-CN" dirty="0"/>
              <a:t>,a</a:t>
            </a:r>
            <a:r>
              <a:rPr lang="en-US" altLang="zh-CN" baseline="-25000" dirty="0"/>
              <a:t>2</a:t>
            </a:r>
            <a:r>
              <a:rPr lang="en-US" altLang="zh-CN" dirty="0"/>
              <a:t>,…a</a:t>
            </a:r>
            <a:r>
              <a:rPr lang="en-US" altLang="zh-CN" baseline="-25000" dirty="0"/>
              <a:t>n-1</a:t>
            </a:r>
            <a:r>
              <a:rPr lang="en-US" altLang="zh-CN" dirty="0"/>
              <a:t>,a</a:t>
            </a:r>
            <a:r>
              <a:rPr lang="en-US" altLang="zh-CN" baseline="-25000" dirty="0"/>
              <a:t>n</a:t>
            </a:r>
            <a:r>
              <a:rPr lang="en-US" altLang="zh-CN" dirty="0"/>
              <a:t>)</a:t>
            </a:r>
            <a:r>
              <a:rPr lang="zh-CN" altLang="en-US" dirty="0"/>
              <a:t>，请设计一个空间复杂度为</a:t>
            </a:r>
            <a:r>
              <a:rPr lang="en-US" altLang="zh-CN" dirty="0"/>
              <a:t>O(1)</a:t>
            </a:r>
            <a:r>
              <a:rPr lang="zh-CN" altLang="en-US" dirty="0"/>
              <a:t>且时间上尽可能高效的算法，重新排列</a:t>
            </a:r>
            <a:r>
              <a:rPr lang="en-US" altLang="zh-CN" dirty="0"/>
              <a:t>L</a:t>
            </a:r>
            <a:r>
              <a:rPr lang="zh-CN" altLang="en-US" dirty="0"/>
              <a:t>为</a:t>
            </a:r>
            <a:r>
              <a:rPr lang="en-US" altLang="zh-CN" dirty="0"/>
              <a:t>L’ = (a</a:t>
            </a:r>
            <a:r>
              <a:rPr lang="en-US" altLang="zh-CN" baseline="-25000" dirty="0"/>
              <a:t>1</a:t>
            </a:r>
            <a:r>
              <a:rPr lang="en-US" altLang="zh-CN" dirty="0"/>
              <a:t>, a</a:t>
            </a:r>
            <a:r>
              <a:rPr lang="en-US" altLang="zh-CN" baseline="-25000" dirty="0"/>
              <a:t>n</a:t>
            </a:r>
            <a:r>
              <a:rPr lang="en-US" altLang="zh-CN" dirty="0"/>
              <a:t>, a</a:t>
            </a:r>
            <a:r>
              <a:rPr lang="en-US" altLang="zh-CN" baseline="-25000" dirty="0"/>
              <a:t>2</a:t>
            </a:r>
            <a:r>
              <a:rPr lang="en-US" altLang="zh-CN" dirty="0"/>
              <a:t>, a</a:t>
            </a:r>
            <a:r>
              <a:rPr lang="en-US" altLang="zh-CN" baseline="-25000" dirty="0"/>
              <a:t>n-1</a:t>
            </a:r>
            <a:r>
              <a:rPr lang="en-US" altLang="zh-CN" dirty="0"/>
              <a:t>, …)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244053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IV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双向链表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75720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双向链表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双向链表（</a:t>
            </a:r>
            <a:r>
              <a:rPr lang="en-US" altLang="zh-CN" dirty="0"/>
              <a:t>Doubly Linked List</a:t>
            </a:r>
            <a:r>
              <a:rPr lang="zh-CN" altLang="en-US" dirty="0"/>
              <a:t>）是指在前驱和后继方向都能游历（遍历）的线性链表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5520" y="2564904"/>
            <a:ext cx="8437760" cy="41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60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双向链表的初始化（带头结点）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2801" y="1600343"/>
            <a:ext cx="10972798" cy="47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932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双向链表的插入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5124" y="1484784"/>
            <a:ext cx="8788152" cy="495523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BBCDEC-C553-414E-8A0B-A94B181A8175}"/>
              </a:ext>
            </a:extLst>
          </p:cNvPr>
          <p:cNvSpPr/>
          <p:nvPr/>
        </p:nvSpPr>
        <p:spPr>
          <a:xfrm>
            <a:off x="6833816" y="3953361"/>
            <a:ext cx="53581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</a:rPr>
              <a:t>在双向链表尾部插入结点时，先找到尾结点，申请新结点，将新结点的前驱指针指向原尾结点，后继指针置空，同时将原尾结点的后继指针指向新结点。</a:t>
            </a:r>
          </a:p>
        </p:txBody>
      </p:sp>
    </p:spTree>
    <p:extLst>
      <p:ext uri="{BB962C8B-B14F-4D97-AF65-F5344CB8AC3E}">
        <p14:creationId xmlns:p14="http://schemas.microsoft.com/office/powerpoint/2010/main" val="40245697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双向链表的插入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441" y="1480891"/>
            <a:ext cx="10487518" cy="496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90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双向链表的删除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4306" y="1484784"/>
            <a:ext cx="10829788" cy="4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75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II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顺序表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41424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双向链表的遍历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7173" y="2276872"/>
            <a:ext cx="11404054" cy="337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07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双向链表小结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553" y="1858144"/>
            <a:ext cx="11679294" cy="409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350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V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循环链表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91229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循环链表定义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循环链表（</a:t>
            </a:r>
            <a:r>
              <a:rPr lang="en-US" altLang="zh-CN" dirty="0"/>
              <a:t>Circular List</a:t>
            </a:r>
            <a:r>
              <a:rPr lang="zh-CN" altLang="en-US" dirty="0"/>
              <a:t>）的最后一个结点的</a:t>
            </a:r>
            <a:r>
              <a:rPr lang="en-US" altLang="zh-CN" dirty="0"/>
              <a:t>link</a:t>
            </a:r>
            <a:r>
              <a:rPr lang="zh-CN" altLang="en-US" dirty="0"/>
              <a:t>指针不为</a:t>
            </a:r>
            <a:r>
              <a:rPr lang="en-US" altLang="zh-CN" dirty="0"/>
              <a:t>NULL</a:t>
            </a:r>
            <a:r>
              <a:rPr lang="zh-CN" altLang="en-US" dirty="0"/>
              <a:t>，而是指向表的前端</a:t>
            </a:r>
            <a:endParaRPr lang="en-US" altLang="zh-CN" dirty="0"/>
          </a:p>
          <a:p>
            <a:pPr lvl="1"/>
            <a:r>
              <a:rPr lang="zh-CN" altLang="en-US" dirty="0"/>
              <a:t>循环链表的特点是：只要知道表中某一结点的地址，就可搜寻到所有其它结点的地址</a:t>
            </a:r>
            <a:endParaRPr lang="en-US" altLang="zh-CN" dirty="0"/>
          </a:p>
          <a:p>
            <a:pPr lvl="1"/>
            <a:r>
              <a:rPr lang="zh-CN" altLang="en-US" dirty="0"/>
              <a:t>检查指针</a:t>
            </a:r>
            <a:r>
              <a:rPr lang="en-US" altLang="zh-CN" dirty="0"/>
              <a:t>current</a:t>
            </a:r>
            <a:r>
              <a:rPr lang="zh-CN" altLang="en-US" dirty="0"/>
              <a:t>是否到达链表的链尾时，不是判断是否</a:t>
            </a:r>
            <a:br>
              <a:rPr lang="en-US" altLang="zh-CN" dirty="0"/>
            </a:br>
            <a:r>
              <a:rPr lang="en-US" altLang="zh-CN" dirty="0"/>
              <a:t>current-&gt;link==NULL</a:t>
            </a:r>
            <a:r>
              <a:rPr lang="zh-CN" altLang="en-US" dirty="0"/>
              <a:t>；而是判断是否</a:t>
            </a:r>
            <a:r>
              <a:rPr lang="en-US" altLang="zh-CN" dirty="0"/>
              <a:t>current-&gt;link==first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1538" y="4221088"/>
            <a:ext cx="9145724" cy="27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484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循环单链表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9763" y="1447800"/>
            <a:ext cx="971887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038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循环单链表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3902" y="1447800"/>
            <a:ext cx="953059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692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循环双向链表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114" y="1628801"/>
            <a:ext cx="11960172" cy="46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507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循环双向链表的初始化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287" y="1447800"/>
            <a:ext cx="1099982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08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循环双向链表的插入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9350" y="1447800"/>
            <a:ext cx="85797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73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循环双向链表的删除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1544" y="1521751"/>
            <a:ext cx="8615312" cy="488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36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顺序表的定义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zh-CN" altLang="en-US" b="1" dirty="0">
                <a:solidFill>
                  <a:srgbClr val="FF0000"/>
                </a:solidFill>
              </a:rPr>
              <a:t>顺序存储</a:t>
            </a:r>
            <a:r>
              <a:rPr lang="zh-CN" altLang="en-US" dirty="0"/>
              <a:t>的方式实现的线性表</a:t>
            </a:r>
            <a:endParaRPr lang="en-US" altLang="zh-CN" dirty="0"/>
          </a:p>
          <a:p>
            <a:pPr lvl="1"/>
            <a:r>
              <a:rPr lang="zh-CN" altLang="en-US" dirty="0"/>
              <a:t>顺序存储：把逻辑上相邻的元素存储在物理位置上也相邻的存储单元中，元素之间的关系由存储单元的邻接关系来体现</a:t>
            </a:r>
            <a:endParaRPr lang="en-US" altLang="zh-CN" dirty="0"/>
          </a:p>
          <a:p>
            <a:r>
              <a:rPr lang="zh-CN" altLang="en-US" dirty="0"/>
              <a:t>两种分配方式：静态分配和动态分配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5235" y="1196752"/>
            <a:ext cx="5278645" cy="517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86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循环链表小结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1086" y="1052736"/>
            <a:ext cx="11136482" cy="54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615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7600" y="1905000"/>
            <a:ext cx="10955064" cy="4114800"/>
          </a:xfrm>
        </p:spPr>
        <p:txBody>
          <a:bodyPr/>
          <a:lstStyle/>
          <a:p>
            <a:r>
              <a:rPr lang="zh-CN" altLang="en-US" dirty="0"/>
              <a:t>已知带有头结点的双向循环链表</a:t>
            </a:r>
            <a:r>
              <a:rPr lang="en-US" altLang="zh-CN" dirty="0"/>
              <a:t>L</a:t>
            </a:r>
            <a:r>
              <a:rPr lang="zh-CN" altLang="en-US" dirty="0"/>
              <a:t>，结点结构为</a:t>
            </a:r>
            <a:br>
              <a:rPr lang="en-US" altLang="zh-CN" dirty="0"/>
            </a:br>
            <a:r>
              <a:rPr lang="zh-CN" altLang="en-US" dirty="0"/>
              <a:t>现在要删除指针</a:t>
            </a:r>
            <a:r>
              <a:rPr lang="en-US" altLang="zh-CN" dirty="0"/>
              <a:t>p</a:t>
            </a:r>
            <a:r>
              <a:rPr lang="zh-CN" altLang="en-US" dirty="0"/>
              <a:t>所指的结点，正确的语句序列是（）。</a:t>
            </a:r>
            <a:endParaRPr lang="en-US" altLang="zh-CN" dirty="0"/>
          </a:p>
          <a:p>
            <a:pPr lvl="1"/>
            <a:r>
              <a:rPr lang="en-US" altLang="zh-CN" dirty="0"/>
              <a:t>A. p-&gt;next-&gt;</a:t>
            </a:r>
            <a:r>
              <a:rPr lang="en-US" altLang="zh-CN" dirty="0" err="1"/>
              <a:t>prev</a:t>
            </a:r>
            <a:r>
              <a:rPr lang="en-US" altLang="zh-CN" dirty="0"/>
              <a:t> = p-&gt;</a:t>
            </a:r>
            <a:r>
              <a:rPr lang="en-US" altLang="zh-CN" dirty="0" err="1"/>
              <a:t>prev</a:t>
            </a:r>
            <a:r>
              <a:rPr lang="en-US" altLang="zh-CN" dirty="0"/>
              <a:t>; p-&gt;</a:t>
            </a:r>
            <a:r>
              <a:rPr lang="en-US" altLang="zh-CN" dirty="0" err="1"/>
              <a:t>prev</a:t>
            </a:r>
            <a:r>
              <a:rPr lang="en-US" altLang="zh-CN" dirty="0"/>
              <a:t>-&gt;next = p-&gt; </a:t>
            </a:r>
            <a:r>
              <a:rPr lang="en-US" altLang="zh-CN" dirty="0" err="1"/>
              <a:t>prev</a:t>
            </a:r>
            <a:r>
              <a:rPr lang="en-US" altLang="zh-CN" dirty="0"/>
              <a:t>; free(p)</a:t>
            </a:r>
          </a:p>
          <a:p>
            <a:pPr lvl="1"/>
            <a:r>
              <a:rPr lang="en-US" altLang="zh-CN" dirty="0"/>
              <a:t>B. p-&gt;next-&gt;</a:t>
            </a:r>
            <a:r>
              <a:rPr lang="en-US" altLang="zh-CN" dirty="0" err="1"/>
              <a:t>prev</a:t>
            </a:r>
            <a:r>
              <a:rPr lang="en-US" altLang="zh-CN" dirty="0"/>
              <a:t> = p-&gt;next; p-&gt;</a:t>
            </a:r>
            <a:r>
              <a:rPr lang="en-US" altLang="zh-CN" dirty="0" err="1"/>
              <a:t>prev</a:t>
            </a:r>
            <a:r>
              <a:rPr lang="en-US" altLang="zh-CN" dirty="0"/>
              <a:t>-&gt;next = p-&gt; next; free(p)</a:t>
            </a:r>
          </a:p>
          <a:p>
            <a:pPr lvl="1"/>
            <a:r>
              <a:rPr lang="en-US" altLang="zh-CN" dirty="0"/>
              <a:t>C. p-&gt;next-&gt;</a:t>
            </a:r>
            <a:r>
              <a:rPr lang="en-US" altLang="zh-CN" dirty="0" err="1"/>
              <a:t>prev</a:t>
            </a:r>
            <a:r>
              <a:rPr lang="en-US" altLang="zh-CN" dirty="0"/>
              <a:t> = p-&gt;</a:t>
            </a:r>
            <a:r>
              <a:rPr lang="en-US" altLang="zh-CN" dirty="0" err="1"/>
              <a:t>prev</a:t>
            </a:r>
            <a:r>
              <a:rPr lang="en-US" altLang="zh-CN" dirty="0"/>
              <a:t>; p-&gt;</a:t>
            </a:r>
            <a:r>
              <a:rPr lang="en-US" altLang="zh-CN" dirty="0" err="1"/>
              <a:t>prev</a:t>
            </a:r>
            <a:r>
              <a:rPr lang="en-US" altLang="zh-CN" dirty="0"/>
              <a:t>-&gt;next = p-&gt; next; free(p)</a:t>
            </a:r>
          </a:p>
          <a:p>
            <a:pPr lvl="1"/>
            <a:r>
              <a:rPr lang="en-US" altLang="zh-CN" dirty="0"/>
              <a:t>D. p-&gt;next-&gt;</a:t>
            </a:r>
            <a:r>
              <a:rPr lang="en-US" altLang="zh-CN" dirty="0" err="1"/>
              <a:t>prev</a:t>
            </a:r>
            <a:r>
              <a:rPr lang="en-US" altLang="zh-CN" dirty="0"/>
              <a:t> = p-&gt;next; p-&gt;</a:t>
            </a:r>
            <a:r>
              <a:rPr lang="en-US" altLang="zh-CN" dirty="0" err="1"/>
              <a:t>prev</a:t>
            </a:r>
            <a:r>
              <a:rPr lang="en-US" altLang="zh-CN" dirty="0"/>
              <a:t>-&gt;next = p-&gt; </a:t>
            </a:r>
            <a:r>
              <a:rPr lang="en-US" altLang="zh-CN" dirty="0" err="1"/>
              <a:t>prev</a:t>
            </a:r>
            <a:r>
              <a:rPr lang="en-US" altLang="zh-CN" dirty="0"/>
              <a:t>; free(p)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                                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888512" y="1988840"/>
          <a:ext cx="259228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85446101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80930490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250974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prev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next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743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6851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一个链表最常用的操作是在末尾插入节点和删除节点，则选用（）最节省时间。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带头结点的双循环链表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单循环链表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带指针的单循环链表</a:t>
            </a:r>
            <a:endParaRPr lang="en-US" altLang="zh-CN" dirty="0"/>
          </a:p>
          <a:p>
            <a:pPr marL="914400" lvl="1" indent="-457200">
              <a:buFont typeface="+mj-lt"/>
              <a:buAutoNum type="alphaUcPeriod"/>
            </a:pPr>
            <a:r>
              <a:rPr lang="zh-CN" altLang="en-US" dirty="0"/>
              <a:t>单链表</a:t>
            </a:r>
          </a:p>
        </p:txBody>
      </p:sp>
    </p:spTree>
    <p:extLst>
      <p:ext uri="{BB962C8B-B14F-4D97-AF65-F5344CB8AC3E}">
        <p14:creationId xmlns:p14="http://schemas.microsoft.com/office/powerpoint/2010/main" val="39750988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Part VI</a:t>
            </a:r>
          </a:p>
        </p:txBody>
      </p:sp>
      <p:sp>
        <p:nvSpPr>
          <p:cNvPr id="113050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静态链表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30500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静态链表的定义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为数组中每一个元素附加一个链接指针</a:t>
            </a:r>
            <a:endParaRPr lang="en-US" altLang="zh-CN" dirty="0"/>
          </a:p>
          <a:p>
            <a:pPr lvl="1"/>
            <a:r>
              <a:rPr lang="zh-CN" altLang="en-US" dirty="0"/>
              <a:t>允许不改变各元素的物理位置，只要重新链接就能够改变这些元素的逻辑顺序</a:t>
            </a:r>
            <a:endParaRPr lang="en-US" altLang="zh-CN" dirty="0"/>
          </a:p>
          <a:p>
            <a:pPr lvl="1"/>
            <a:r>
              <a:rPr lang="zh-CN" altLang="en-US" dirty="0"/>
              <a:t>利用数组定义，在整个运算过程中存储空间的大小不会变化</a:t>
            </a:r>
            <a:endParaRPr lang="en-US" altLang="zh-CN" dirty="0"/>
          </a:p>
          <a:p>
            <a:pPr lvl="2"/>
            <a:r>
              <a:rPr lang="zh-CN" altLang="en-US" dirty="0"/>
              <a:t>每个结点由两个数据成员构成：</a:t>
            </a:r>
            <a:r>
              <a:rPr lang="en-US" altLang="zh-CN" dirty="0"/>
              <a:t>data</a:t>
            </a:r>
            <a:r>
              <a:rPr lang="zh-CN" altLang="en-US" dirty="0"/>
              <a:t>域存储数据，</a:t>
            </a:r>
            <a:r>
              <a:rPr lang="en-US" altLang="zh-CN" dirty="0"/>
              <a:t>link</a:t>
            </a:r>
            <a:r>
              <a:rPr lang="zh-CN" altLang="en-US" dirty="0"/>
              <a:t>域存放链接指针</a:t>
            </a:r>
            <a:endParaRPr lang="en-US" altLang="zh-CN" dirty="0"/>
          </a:p>
          <a:p>
            <a:pPr lvl="2"/>
            <a:r>
              <a:rPr lang="zh-CN" altLang="en-US" dirty="0"/>
              <a:t>所有结点形成一个结点数组</a:t>
            </a:r>
            <a:endParaRPr lang="en-US" altLang="zh-CN" dirty="0"/>
          </a:p>
          <a:p>
            <a:pPr lvl="2"/>
            <a:r>
              <a:rPr lang="zh-CN" altLang="en-US" dirty="0"/>
              <a:t>可带有表头结点</a:t>
            </a:r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21925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静态链表的定义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3304" y="1447800"/>
            <a:ext cx="945179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406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静态链表的定义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6573" y="1447800"/>
            <a:ext cx="928525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968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静态链表的定义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8961" y="1340768"/>
            <a:ext cx="9740478" cy="524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51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静态链表的定义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80359" y="1556792"/>
            <a:ext cx="9037682" cy="48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723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静态链表的初始化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5760" y="1447800"/>
            <a:ext cx="972688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15457"/>
      </p:ext>
    </p:extLst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Arial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45940</TotalTime>
  <Words>2102</Words>
  <Application>Microsoft Office PowerPoint</Application>
  <PresentationFormat>宽屏</PresentationFormat>
  <Paragraphs>271</Paragraphs>
  <Slides>102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10" baseType="lpstr">
      <vt:lpstr>华文行楷</vt:lpstr>
      <vt:lpstr>宋体</vt:lpstr>
      <vt:lpstr>Arial</vt:lpstr>
      <vt:lpstr>Inter</vt:lpstr>
      <vt:lpstr>Tahoma</vt:lpstr>
      <vt:lpstr>Times New Roman</vt:lpstr>
      <vt:lpstr>Wingdings</vt:lpstr>
      <vt:lpstr>Blueprint</vt:lpstr>
      <vt:lpstr>Data Structure</vt:lpstr>
      <vt:lpstr>Lecture 3</vt:lpstr>
      <vt:lpstr>Part I</vt:lpstr>
      <vt:lpstr>线性表的定义</vt:lpstr>
      <vt:lpstr>线性表的基本操作</vt:lpstr>
      <vt:lpstr>线性表基本概念</vt:lpstr>
      <vt:lpstr>线性表基本概念</vt:lpstr>
      <vt:lpstr>Part II</vt:lpstr>
      <vt:lpstr>顺序表的定义</vt:lpstr>
      <vt:lpstr>顺序表的静态分配</vt:lpstr>
      <vt:lpstr>顺序表的静态分配</vt:lpstr>
      <vt:lpstr>顺序表的静态分配</vt:lpstr>
      <vt:lpstr>顺序表的动态分配</vt:lpstr>
      <vt:lpstr>顺序表的动态分配</vt:lpstr>
      <vt:lpstr>顺序表的特点</vt:lpstr>
      <vt:lpstr>顺序表的插入</vt:lpstr>
      <vt:lpstr>顺序表的删除</vt:lpstr>
      <vt:lpstr>顺序表的查找</vt:lpstr>
      <vt:lpstr>顺序表的查找</vt:lpstr>
      <vt:lpstr>顺序表小结</vt:lpstr>
      <vt:lpstr>顺序表小结</vt:lpstr>
      <vt:lpstr>顺序表小结</vt:lpstr>
      <vt:lpstr>例题</vt:lpstr>
      <vt:lpstr>例题</vt:lpstr>
      <vt:lpstr>Part III</vt:lpstr>
      <vt:lpstr>单链表的定义</vt:lpstr>
      <vt:lpstr>单链表的定义</vt:lpstr>
      <vt:lpstr>单链表的定义</vt:lpstr>
      <vt:lpstr>单链表的定义</vt:lpstr>
      <vt:lpstr>单链表的定义</vt:lpstr>
      <vt:lpstr>不带头结点的单链表</vt:lpstr>
      <vt:lpstr>带头结点的单链表</vt:lpstr>
      <vt:lpstr>两者对比</vt:lpstr>
      <vt:lpstr>单链表的定义小结</vt:lpstr>
      <vt:lpstr>单链表的运算</vt:lpstr>
      <vt:lpstr>单链表的创建 — 尾插法</vt:lpstr>
      <vt:lpstr>单链表的创建 — 尾插法</vt:lpstr>
      <vt:lpstr>单链表的创建 — 尾插法</vt:lpstr>
      <vt:lpstr>单链表的创建 — 尾插法</vt:lpstr>
      <vt:lpstr>单链表的创建 — 头插法</vt:lpstr>
      <vt:lpstr>单链表的创建 — 头插法</vt:lpstr>
      <vt:lpstr>单链表的按位查找</vt:lpstr>
      <vt:lpstr>单链表的按位查找</vt:lpstr>
      <vt:lpstr>单链表的按位查找</vt:lpstr>
      <vt:lpstr>单链表的按值查找</vt:lpstr>
      <vt:lpstr>单链表的按值查找</vt:lpstr>
      <vt:lpstr>单链表求链长</vt:lpstr>
      <vt:lpstr>单链表的插入和删除</vt:lpstr>
      <vt:lpstr>按位序插入 — 带头结点</vt:lpstr>
      <vt:lpstr>按位序插入 — 带头结点</vt:lpstr>
      <vt:lpstr>按位序插入 — 带头结点</vt:lpstr>
      <vt:lpstr>按位序插入 — 带头结点</vt:lpstr>
      <vt:lpstr>按位序插入 — 带头结点</vt:lpstr>
      <vt:lpstr>按位序插入 — 带头结点</vt:lpstr>
      <vt:lpstr>按位序插入 — 带头结点</vt:lpstr>
      <vt:lpstr>按位序插入 — 不带头结点</vt:lpstr>
      <vt:lpstr>按位序插入 — 不带头结点</vt:lpstr>
      <vt:lpstr>按位序插入 — 不带头结点</vt:lpstr>
      <vt:lpstr>插入指定节点后</vt:lpstr>
      <vt:lpstr>插入指定节点后</vt:lpstr>
      <vt:lpstr>插入指定节点前</vt:lpstr>
      <vt:lpstr>插入指定节点前</vt:lpstr>
      <vt:lpstr>按位序删除 — 带头结点</vt:lpstr>
      <vt:lpstr>按位序删除 — 带头结点</vt:lpstr>
      <vt:lpstr>指定节点删除</vt:lpstr>
      <vt:lpstr>指定节点删除</vt:lpstr>
      <vt:lpstr>指定节点删除</vt:lpstr>
      <vt:lpstr>单链表逆序</vt:lpstr>
      <vt:lpstr>封装的好处</vt:lpstr>
      <vt:lpstr>封装的好处</vt:lpstr>
      <vt:lpstr>封装的好处</vt:lpstr>
      <vt:lpstr>例题</vt:lpstr>
      <vt:lpstr>例题</vt:lpstr>
      <vt:lpstr>Part IV</vt:lpstr>
      <vt:lpstr>双向链表</vt:lpstr>
      <vt:lpstr>双向链表的初始化（带头结点）</vt:lpstr>
      <vt:lpstr>双向链表的插入</vt:lpstr>
      <vt:lpstr>双向链表的插入</vt:lpstr>
      <vt:lpstr>双向链表的删除</vt:lpstr>
      <vt:lpstr>双向链表的遍历</vt:lpstr>
      <vt:lpstr>双向链表小结</vt:lpstr>
      <vt:lpstr>Part V</vt:lpstr>
      <vt:lpstr>循环链表定义</vt:lpstr>
      <vt:lpstr>循环单链表</vt:lpstr>
      <vt:lpstr>循环单链表</vt:lpstr>
      <vt:lpstr>循环双向链表</vt:lpstr>
      <vt:lpstr>循环双向链表的初始化</vt:lpstr>
      <vt:lpstr>循环双向链表的插入</vt:lpstr>
      <vt:lpstr>循环双向链表的删除</vt:lpstr>
      <vt:lpstr>循环链表小结</vt:lpstr>
      <vt:lpstr>例题</vt:lpstr>
      <vt:lpstr>例题</vt:lpstr>
      <vt:lpstr>Part VI</vt:lpstr>
      <vt:lpstr>静态链表的定义</vt:lpstr>
      <vt:lpstr>静态链表的定义</vt:lpstr>
      <vt:lpstr>静态链表的定义</vt:lpstr>
      <vt:lpstr>静态链表的定义</vt:lpstr>
      <vt:lpstr>静态链表的定义</vt:lpstr>
      <vt:lpstr>静态链表的初始化</vt:lpstr>
      <vt:lpstr>静态链表的插入删除</vt:lpstr>
      <vt:lpstr>静态链表小结</vt:lpstr>
      <vt:lpstr>Q &amp; A</vt:lpstr>
    </vt:vector>
  </TitlesOfParts>
  <Company>113-501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Application</dc:title>
  <dc:creator>robin</dc:creator>
  <cp:lastModifiedBy>陈奕嘉</cp:lastModifiedBy>
  <cp:revision>1849</cp:revision>
  <dcterms:created xsi:type="dcterms:W3CDTF">2002-06-03T10:03:09Z</dcterms:created>
  <dcterms:modified xsi:type="dcterms:W3CDTF">2025-12-22T12:44:44Z</dcterms:modified>
</cp:coreProperties>
</file>